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9" r:id="rId5"/>
    <p:sldId id="258" r:id="rId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showGuides="1">
      <p:cViewPr varScale="1">
        <p:scale>
          <a:sx n="62" d="100"/>
          <a:sy n="62" d="100"/>
        </p:scale>
        <p:origin x="97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64B5F3-9163-F437-919F-E2B153A64D2B}"/>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5F2666AB-566F-3FE6-069C-496D5CA31D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E2DAA07-6BD0-EE27-3C1A-19C7E36F0590}"/>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5" name="Segnaposto piè di pagina 4">
            <a:extLst>
              <a:ext uri="{FF2B5EF4-FFF2-40B4-BE49-F238E27FC236}">
                <a16:creationId xmlns:a16="http://schemas.microsoft.com/office/drawing/2014/main" id="{67198FFD-C55B-B056-3C90-111C0E6E55E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7DAFFEA-ED5B-70DD-DCA9-1EEA98C8BDAD}"/>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4042536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E5A8B2F-6EED-B5F1-26BF-ED68E34324D1}"/>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0ABA15D-CB79-6BED-CBAD-B142513D7E9C}"/>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77CB4AC-FF62-6D03-8A56-1AACBD324A54}"/>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5" name="Segnaposto piè di pagina 4">
            <a:extLst>
              <a:ext uri="{FF2B5EF4-FFF2-40B4-BE49-F238E27FC236}">
                <a16:creationId xmlns:a16="http://schemas.microsoft.com/office/drawing/2014/main" id="{0961A20B-2BE7-DB5B-E7E4-792A5D233D1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35E4CBD-B510-3781-1D27-8300500F4955}"/>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3394937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1AB2151-5854-A520-0403-8C37B66E36FC}"/>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FE546422-D332-7277-1D71-A911D13B06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180AA4A-212E-25D5-3F6D-7186F7B434F7}"/>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5" name="Segnaposto piè di pagina 4">
            <a:extLst>
              <a:ext uri="{FF2B5EF4-FFF2-40B4-BE49-F238E27FC236}">
                <a16:creationId xmlns:a16="http://schemas.microsoft.com/office/drawing/2014/main" id="{3CD7F3EF-D653-D496-B59D-A9DE8F9B61D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CEA0011-98A4-624C-1835-5C08391D72AA}"/>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2678694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5D72AF6-CA15-B955-8576-ED4AB36D47D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E4139D8-86D2-1646-00EA-30DAC56D2799}"/>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BA18459-CDA6-B387-68AB-588F7E8EA41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00056A94-D8EC-83E6-BA04-953E2C961869}"/>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6" name="Segnaposto piè di pagina 5">
            <a:extLst>
              <a:ext uri="{FF2B5EF4-FFF2-40B4-BE49-F238E27FC236}">
                <a16:creationId xmlns:a16="http://schemas.microsoft.com/office/drawing/2014/main" id="{F2E40970-B1AB-B222-7F4A-81F610EBAED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593CEDF-6AA2-6D41-42A8-360DA1A08294}"/>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44419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B9B47F-3EE8-1727-C54D-4DB7F3B08550}"/>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208E46A-7F8A-A51B-3C33-EBF31324B0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C3D3F84-D22E-B6F6-4B34-1729A9B14631}"/>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D9CE5BA1-63FC-FE66-CFCE-BF300BB732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BEE0B224-2B84-C801-4D53-A0BE6AF2F340}"/>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B8BD9375-0BEC-58F7-1146-DB251D974C94}"/>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8" name="Segnaposto piè di pagina 7">
            <a:extLst>
              <a:ext uri="{FF2B5EF4-FFF2-40B4-BE49-F238E27FC236}">
                <a16:creationId xmlns:a16="http://schemas.microsoft.com/office/drawing/2014/main" id="{1F00CF79-CB21-FEF7-7B71-E48B87047EE8}"/>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459CF88C-14D7-AD6D-C086-80248093F6D5}"/>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3432152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0D6B4E-5E07-EC87-A5E0-8AF8FB4BDD5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DE0860CD-C2F3-4246-1209-AA27228D93CA}"/>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4" name="Segnaposto piè di pagina 3">
            <a:extLst>
              <a:ext uri="{FF2B5EF4-FFF2-40B4-BE49-F238E27FC236}">
                <a16:creationId xmlns:a16="http://schemas.microsoft.com/office/drawing/2014/main" id="{2EB3DBD3-BF5A-1685-9120-50EC2D3C0C9F}"/>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54D69D40-A3AF-AB68-16C9-A80A241A1B8C}"/>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3371076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42AF633-0487-C214-73E1-0811D9CE2F9A}"/>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3" name="Segnaposto piè di pagina 2">
            <a:extLst>
              <a:ext uri="{FF2B5EF4-FFF2-40B4-BE49-F238E27FC236}">
                <a16:creationId xmlns:a16="http://schemas.microsoft.com/office/drawing/2014/main" id="{B4E24342-D377-AE89-7A6E-8EB24B63A49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4B243DD5-975B-78C3-EEB1-BCF48E484137}"/>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1693534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02A664-B314-D3B9-B8F6-01C40461471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C83612F-E878-5916-D919-B2AF9B4D6C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8E93E08F-05A7-9D45-5ED9-E49492E53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71CF1CB-142D-744F-E741-35693EA36104}"/>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6" name="Segnaposto piè di pagina 5">
            <a:extLst>
              <a:ext uri="{FF2B5EF4-FFF2-40B4-BE49-F238E27FC236}">
                <a16:creationId xmlns:a16="http://schemas.microsoft.com/office/drawing/2014/main" id="{05BC2603-BD07-04E3-B680-7C36C10C159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A639536-8AF1-1BB6-B2F9-FB3FD355244C}"/>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1968833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7A9BFD-9B5A-909D-CE69-CCF2071458E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C4A4326-227A-30A0-B709-9A45C7F07F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4768D2F-A4BF-7DBD-D09C-51A8E03A9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2426A5C-E6A3-4F75-4DF2-CBA93C56ABE4}"/>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6" name="Segnaposto piè di pagina 5">
            <a:extLst>
              <a:ext uri="{FF2B5EF4-FFF2-40B4-BE49-F238E27FC236}">
                <a16:creationId xmlns:a16="http://schemas.microsoft.com/office/drawing/2014/main" id="{BEC6573C-92B1-5FE6-AC3A-0D42C0DF166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934B8BB-5F94-43A6-3315-0A5904DD6ABD}"/>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37556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C3001F-F5BC-9417-0309-1D4927552F6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6FC0273-BB96-B03A-FD4C-3943A0C021D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D6D566B-E66A-9AA4-231B-93BE554302B6}"/>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5" name="Segnaposto piè di pagina 4">
            <a:extLst>
              <a:ext uri="{FF2B5EF4-FFF2-40B4-BE49-F238E27FC236}">
                <a16:creationId xmlns:a16="http://schemas.microsoft.com/office/drawing/2014/main" id="{A2AC4476-3E6C-06F6-16C4-FA6379A84BE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490E11-42CD-97CF-C026-D379D569EDAD}"/>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778478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F20E17ED-7CC1-73E7-447D-266A852BB25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7726E0A-8469-A59A-AF93-EFA38F24C953}"/>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3D92829-90B3-BF49-5536-A2AF001C890D}"/>
              </a:ext>
            </a:extLst>
          </p:cNvPr>
          <p:cNvSpPr>
            <a:spLocks noGrp="1"/>
          </p:cNvSpPr>
          <p:nvPr>
            <p:ph type="dt" sz="half" idx="10"/>
          </p:nvPr>
        </p:nvSpPr>
        <p:spPr/>
        <p:txBody>
          <a:bodyPr/>
          <a:lstStyle/>
          <a:p>
            <a:fld id="{836183DE-9ECF-4E1E-957C-2318B8DED016}" type="datetimeFigureOut">
              <a:rPr lang="it-IT" smtClean="0"/>
              <a:t>04/09/2026</a:t>
            </a:fld>
            <a:endParaRPr lang="it-IT"/>
          </a:p>
        </p:txBody>
      </p:sp>
      <p:sp>
        <p:nvSpPr>
          <p:cNvPr id="5" name="Segnaposto piè di pagina 4">
            <a:extLst>
              <a:ext uri="{FF2B5EF4-FFF2-40B4-BE49-F238E27FC236}">
                <a16:creationId xmlns:a16="http://schemas.microsoft.com/office/drawing/2014/main" id="{4DD18B66-CBFA-9F9F-6B2E-DE8F7ABE7F8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B4F59C7-4DB6-1CB3-7E14-6C538895B4BB}"/>
              </a:ext>
            </a:extLst>
          </p:cNvPr>
          <p:cNvSpPr>
            <a:spLocks noGrp="1"/>
          </p:cNvSpPr>
          <p:nvPr>
            <p:ph type="sldNum" sz="quarter" idx="12"/>
          </p:nvPr>
        </p:nvSpPr>
        <p:spPr/>
        <p:txBody>
          <a:bodyPr/>
          <a:lstStyle/>
          <a:p>
            <a:fld id="{25325CA3-3327-4CA9-AB63-E42AF0F76929}" type="slidenum">
              <a:rPr lang="it-IT" smtClean="0"/>
              <a:t>‹N›</a:t>
            </a:fld>
            <a:endParaRPr lang="it-IT"/>
          </a:p>
        </p:txBody>
      </p:sp>
    </p:spTree>
    <p:extLst>
      <p:ext uri="{BB962C8B-B14F-4D97-AF65-F5344CB8AC3E}">
        <p14:creationId xmlns:p14="http://schemas.microsoft.com/office/powerpoint/2010/main" val="2411923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96C3F2B1-5BB3-B14F-058F-4F903CC352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56C499A-3B4C-3399-BA30-266B0BF6BC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A79666B-3378-7DE9-1C51-0432AD1E67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6183DE-9ECF-4E1E-957C-2318B8DED016}" type="datetimeFigureOut">
              <a:rPr lang="it-IT" smtClean="0"/>
              <a:t>04/09/2026</a:t>
            </a:fld>
            <a:endParaRPr lang="it-IT"/>
          </a:p>
        </p:txBody>
      </p:sp>
      <p:sp>
        <p:nvSpPr>
          <p:cNvPr id="5" name="Segnaposto piè di pagina 4">
            <a:extLst>
              <a:ext uri="{FF2B5EF4-FFF2-40B4-BE49-F238E27FC236}">
                <a16:creationId xmlns:a16="http://schemas.microsoft.com/office/drawing/2014/main" id="{1F013AEE-97B5-434F-9134-C7D593405E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96CC6F84-B2BE-FE2B-44A7-96F280708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325CA3-3327-4CA9-AB63-E42AF0F76929}" type="slidenum">
              <a:rPr lang="it-IT" smtClean="0"/>
              <a:t>‹N›</a:t>
            </a:fld>
            <a:endParaRPr lang="it-IT"/>
          </a:p>
        </p:txBody>
      </p:sp>
    </p:spTree>
    <p:extLst>
      <p:ext uri="{BB962C8B-B14F-4D97-AF65-F5344CB8AC3E}">
        <p14:creationId xmlns:p14="http://schemas.microsoft.com/office/powerpoint/2010/main" val="14528860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0.sv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480D6EB-99C3-2305-3FBE-0A6AB21365DD}"/>
              </a:ext>
            </a:extLst>
          </p:cNvPr>
          <p:cNvPicPr>
            <a:picLocks noChangeAspect="1"/>
          </p:cNvPicPr>
          <p:nvPr/>
        </p:nvPicPr>
        <p:blipFill>
          <a:blip r:embed="rId2"/>
          <a:stretch>
            <a:fillRect/>
          </a:stretch>
        </p:blipFill>
        <p:spPr>
          <a:xfrm>
            <a:off x="0" y="0"/>
            <a:ext cx="12192000" cy="6809786"/>
          </a:xfrm>
          <a:prstGeom prst="rect">
            <a:avLst/>
          </a:prstGeom>
        </p:spPr>
      </p:pic>
    </p:spTree>
    <p:extLst>
      <p:ext uri="{BB962C8B-B14F-4D97-AF65-F5344CB8AC3E}">
        <p14:creationId xmlns:p14="http://schemas.microsoft.com/office/powerpoint/2010/main" val="1511755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3A78A-A864-8267-DE6B-B595A4DBA74B}"/>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8D26BD3F-26AF-1924-27F6-AA5304711C7A}"/>
              </a:ext>
            </a:extLst>
          </p:cNvPr>
          <p:cNvSpPr txBox="1"/>
          <p:nvPr/>
        </p:nvSpPr>
        <p:spPr>
          <a:xfrm>
            <a:off x="0" y="0"/>
            <a:ext cx="12192000" cy="1384995"/>
          </a:xfrm>
          <a:prstGeom prst="rect">
            <a:avLst/>
          </a:prstGeom>
          <a:noFill/>
        </p:spPr>
        <p:txBody>
          <a:bodyPr wrap="square">
            <a:spAutoFit/>
          </a:bodyPr>
          <a:lstStyle/>
          <a:p>
            <a:pPr algn="ctr"/>
            <a:r>
              <a:rPr lang="it-IT" sz="4000" b="1" i="0" dirty="0">
                <a:solidFill>
                  <a:srgbClr val="002060"/>
                </a:solidFill>
                <a:effectLst/>
                <a:latin typeface="+mn-lt"/>
              </a:rPr>
              <a:t>Riforma Doganale UE: stesso mercato stesse regole</a:t>
            </a:r>
          </a:p>
          <a:p>
            <a:pPr algn="ctr"/>
            <a:endParaRPr lang="it-IT" sz="4400" dirty="0">
              <a:solidFill>
                <a:srgbClr val="002060"/>
              </a:solidFill>
            </a:endParaRPr>
          </a:p>
        </p:txBody>
      </p:sp>
      <p:sp>
        <p:nvSpPr>
          <p:cNvPr id="4" name="CasellaDiTesto 3">
            <a:extLst>
              <a:ext uri="{FF2B5EF4-FFF2-40B4-BE49-F238E27FC236}">
                <a16:creationId xmlns:a16="http://schemas.microsoft.com/office/drawing/2014/main" id="{62DB6D10-008D-824B-4603-697733310EC4}"/>
              </a:ext>
            </a:extLst>
          </p:cNvPr>
          <p:cNvSpPr txBox="1"/>
          <p:nvPr/>
        </p:nvSpPr>
        <p:spPr>
          <a:xfrm>
            <a:off x="167898" y="769441"/>
            <a:ext cx="11856203" cy="5786199"/>
          </a:xfrm>
          <a:prstGeom prst="rect">
            <a:avLst/>
          </a:prstGeom>
          <a:noFill/>
        </p:spPr>
        <p:txBody>
          <a:bodyPr wrap="square">
            <a:spAutoFit/>
          </a:bodyPr>
          <a:lstStyle/>
          <a:p>
            <a:pPr algn="just"/>
            <a:r>
              <a:rPr lang="it-IT" sz="2000" dirty="0">
                <a:solidFill>
                  <a:srgbClr val="002060"/>
                </a:solidFill>
                <a:latin typeface="Arial" panose="020B0604020202020204" pitchFamily="34" charset="0"/>
                <a:cs typeface="Arial" panose="020B0604020202020204" pitchFamily="34" charset="0"/>
              </a:rPr>
              <a:t>La riforma recepisce una delle richieste che </a:t>
            </a:r>
            <a:r>
              <a:rPr lang="it-IT" sz="2000" b="1" dirty="0">
                <a:solidFill>
                  <a:srgbClr val="002060"/>
                </a:solidFill>
                <a:latin typeface="Arial" panose="020B0604020202020204" pitchFamily="34" charset="0"/>
                <a:cs typeface="Arial" panose="020B0604020202020204" pitchFamily="34" charset="0"/>
              </a:rPr>
              <a:t>Federazione Moda Italia con Confcommercio</a:t>
            </a:r>
            <a:r>
              <a:rPr lang="it-IT" sz="2000" dirty="0">
                <a:solidFill>
                  <a:srgbClr val="002060"/>
                </a:solidFill>
                <a:latin typeface="Arial" panose="020B0604020202020204" pitchFamily="34" charset="0"/>
                <a:cs typeface="Arial" panose="020B0604020202020204" pitchFamily="34" charset="0"/>
              </a:rPr>
              <a:t> ha portato con continuità all’attenzione delle istituzioni europee e nazionali: n</a:t>
            </a:r>
            <a:r>
              <a:rPr lang="it-IT" sz="2000" b="1" dirty="0">
                <a:solidFill>
                  <a:srgbClr val="002060"/>
                </a:solidFill>
                <a:latin typeface="Arial" panose="020B0604020202020204" pitchFamily="34" charset="0"/>
                <a:cs typeface="Arial" panose="020B0604020202020204" pitchFamily="34" charset="0"/>
              </a:rPr>
              <a:t>on è sufficiente che un prodotto possa entrare fisicamente nel mercato europeo; chi lo vende ai consumatori europei deve rispettare le stesse regole di chi opera dall’interno dell’Unione</a:t>
            </a:r>
            <a:r>
              <a:rPr lang="it-IT" sz="2000" dirty="0">
                <a:solidFill>
                  <a:srgbClr val="002060"/>
                </a:solidFill>
                <a:latin typeface="Arial" panose="020B0604020202020204" pitchFamily="34" charset="0"/>
                <a:cs typeface="Arial" panose="020B0604020202020204" pitchFamily="34" charset="0"/>
              </a:rPr>
              <a:t>. E questo significa anche che la competizione deve avvenire alle stesse condizioni anche sul piano:</a:t>
            </a:r>
          </a:p>
          <a:p>
            <a:pPr algn="just"/>
            <a:endParaRPr lang="it-IT" sz="500" dirty="0">
              <a:solidFill>
                <a:srgbClr val="002060"/>
              </a:solidFill>
              <a:latin typeface="Arial" panose="020B0604020202020204" pitchFamily="34" charset="0"/>
              <a:cs typeface="Arial" panose="020B0604020202020204" pitchFamily="34" charset="0"/>
            </a:endParaRP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doganale e fiscale;</a:t>
            </a: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della sicurezza dei prodotti;</a:t>
            </a: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dell’etichettatura e delle informazioni al consumatore;</a:t>
            </a: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della responsabilità lungo la filiera;</a:t>
            </a: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della tutela ambientale e della sostenibilità;</a:t>
            </a: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delle norme sul lavoro e sulla filiera produttiva;</a:t>
            </a: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della conformità alle regole europee di prodotto;</a:t>
            </a:r>
          </a:p>
          <a:p>
            <a:pPr marL="342900" lvl="0" indent="-342900">
              <a:buFont typeface="Wingdings" panose="05000000000000000000" pitchFamily="2" charset="2"/>
              <a:buChar char="q"/>
            </a:pPr>
            <a:r>
              <a:rPr lang="it-IT" sz="2000" dirty="0">
                <a:solidFill>
                  <a:srgbClr val="002060"/>
                </a:solidFill>
                <a:latin typeface="Arial" panose="020B0604020202020204" pitchFamily="34" charset="0"/>
                <a:cs typeface="Arial" panose="020B0604020202020204" pitchFamily="34" charset="0"/>
              </a:rPr>
              <a:t>della tutela del consumatore.</a:t>
            </a:r>
          </a:p>
          <a:p>
            <a:endParaRPr lang="it-IT" sz="500" dirty="0">
              <a:solidFill>
                <a:srgbClr val="002060"/>
              </a:solidFill>
              <a:latin typeface="Arial" panose="020B0604020202020204" pitchFamily="34" charset="0"/>
              <a:cs typeface="Arial" panose="020B0604020202020204" pitchFamily="34" charset="0"/>
            </a:endParaRPr>
          </a:p>
          <a:p>
            <a:r>
              <a:rPr lang="it-IT" sz="2000" dirty="0">
                <a:solidFill>
                  <a:srgbClr val="002060"/>
                </a:solidFill>
                <a:latin typeface="Arial" panose="020B0604020202020204" pitchFamily="34" charset="0"/>
                <a:cs typeface="Arial" panose="020B0604020202020204" pitchFamily="34" charset="0"/>
              </a:rPr>
              <a:t>Il punto qualificante della riforma è proprio che </a:t>
            </a:r>
            <a:r>
              <a:rPr lang="it-IT" sz="2000" b="1" dirty="0">
                <a:solidFill>
                  <a:srgbClr val="002060"/>
                </a:solidFill>
                <a:latin typeface="Arial" panose="020B0604020202020204" pitchFamily="34" charset="0"/>
                <a:cs typeface="Arial" panose="020B0604020202020204" pitchFamily="34" charset="0"/>
              </a:rPr>
              <a:t>l’e-commerce extra-UE</a:t>
            </a:r>
            <a:r>
              <a:rPr lang="it-IT" sz="2000" dirty="0">
                <a:solidFill>
                  <a:srgbClr val="002060"/>
                </a:solidFill>
                <a:latin typeface="Arial" panose="020B0604020202020204" pitchFamily="34" charset="0"/>
                <a:cs typeface="Arial" panose="020B0604020202020204" pitchFamily="34" charset="0"/>
              </a:rPr>
              <a:t> non viene più considerato un canale “esterno” rispetto alle regole del mercato europeo: </a:t>
            </a:r>
            <a:r>
              <a:rPr lang="it-IT" sz="2000" b="1" dirty="0">
                <a:solidFill>
                  <a:srgbClr val="002060"/>
                </a:solidFill>
                <a:latin typeface="Arial" panose="020B0604020202020204" pitchFamily="34" charset="0"/>
                <a:cs typeface="Arial" panose="020B0604020202020204" pitchFamily="34" charset="0"/>
              </a:rPr>
              <a:t>quando vende direttamente al consumatore europeo, assume una responsabilità che lo avvicina, sotto il profilo doganale e della conformità, agli operatori che già lavorano nel mercato UE</a:t>
            </a:r>
            <a:r>
              <a:rPr lang="it-IT" sz="2000" dirty="0">
                <a:solidFill>
                  <a:srgbClr val="002060"/>
                </a:solidFill>
                <a:latin typeface="Arial" panose="020B0604020202020204" pitchFamily="34" charset="0"/>
                <a:cs typeface="Arial" panose="020B0604020202020204" pitchFamily="34" charset="0"/>
              </a:rPr>
              <a:t>.</a:t>
            </a:r>
          </a:p>
          <a:p>
            <a:pPr marL="1797050" marR="0" lvl="0" indent="-1797050" algn="l"/>
            <a:endParaRPr lang="it-IT" sz="2000" b="0" i="0" dirty="0">
              <a:solidFill>
                <a:srgbClr val="002060"/>
              </a:solidFill>
              <a:effectLst/>
              <a:latin typeface="Arial" panose="020B0604020202020204" pitchFamily="34" charset="0"/>
              <a:cs typeface="Arial" panose="020B0604020202020204" pitchFamily="34" charset="0"/>
            </a:endParaRPr>
          </a:p>
        </p:txBody>
      </p:sp>
      <p:pic>
        <p:nvPicPr>
          <p:cNvPr id="5" name="Immagine 4">
            <a:extLst>
              <a:ext uri="{FF2B5EF4-FFF2-40B4-BE49-F238E27FC236}">
                <a16:creationId xmlns:a16="http://schemas.microsoft.com/office/drawing/2014/main" id="{0F038E42-D89E-BDF0-37FB-53BA93FAA65B}"/>
              </a:ext>
            </a:extLst>
          </p:cNvPr>
          <p:cNvPicPr>
            <a:picLocks noChangeAspect="1"/>
          </p:cNvPicPr>
          <p:nvPr/>
        </p:nvPicPr>
        <p:blipFill>
          <a:blip r:embed="rId2"/>
          <a:stretch>
            <a:fillRect/>
          </a:stretch>
        </p:blipFill>
        <p:spPr>
          <a:xfrm>
            <a:off x="7706453" y="6258998"/>
            <a:ext cx="4485547" cy="599002"/>
          </a:xfrm>
          <a:prstGeom prst="rect">
            <a:avLst/>
          </a:prstGeom>
        </p:spPr>
      </p:pic>
    </p:spTree>
    <p:extLst>
      <p:ext uri="{BB962C8B-B14F-4D97-AF65-F5344CB8AC3E}">
        <p14:creationId xmlns:p14="http://schemas.microsoft.com/office/powerpoint/2010/main" val="2333839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DE990-608D-753A-C9E8-1FE3B8F595AA}"/>
            </a:ext>
          </a:extLst>
        </p:cNvPr>
        <p:cNvGrpSpPr/>
        <p:nvPr/>
      </p:nvGrpSpPr>
      <p:grpSpPr>
        <a:xfrm>
          <a:off x="0" y="0"/>
          <a:ext cx="0" cy="0"/>
          <a:chOff x="0" y="0"/>
          <a:chExt cx="0" cy="0"/>
        </a:xfrm>
      </p:grpSpPr>
      <p:pic>
        <p:nvPicPr>
          <p:cNvPr id="3" name="Immagine 2">
            <a:extLst>
              <a:ext uri="{FF2B5EF4-FFF2-40B4-BE49-F238E27FC236}">
                <a16:creationId xmlns:a16="http://schemas.microsoft.com/office/drawing/2014/main" id="{F6A51009-90D9-978C-78F2-95EE738A6ECE}"/>
              </a:ext>
            </a:extLst>
          </p:cNvPr>
          <p:cNvPicPr>
            <a:picLocks noChangeAspect="1"/>
          </p:cNvPicPr>
          <p:nvPr/>
        </p:nvPicPr>
        <p:blipFill>
          <a:blip r:embed="rId2"/>
          <a:stretch>
            <a:fillRect/>
          </a:stretch>
        </p:blipFill>
        <p:spPr>
          <a:xfrm>
            <a:off x="7706453" y="6258998"/>
            <a:ext cx="4485547" cy="599002"/>
          </a:xfrm>
          <a:prstGeom prst="rect">
            <a:avLst/>
          </a:prstGeom>
        </p:spPr>
      </p:pic>
      <p:sp>
        <p:nvSpPr>
          <p:cNvPr id="6" name="CasellaDiTesto 5">
            <a:extLst>
              <a:ext uri="{FF2B5EF4-FFF2-40B4-BE49-F238E27FC236}">
                <a16:creationId xmlns:a16="http://schemas.microsoft.com/office/drawing/2014/main" id="{D350D14F-3C7A-5F0A-E2D4-DE814DECED73}"/>
              </a:ext>
            </a:extLst>
          </p:cNvPr>
          <p:cNvSpPr txBox="1"/>
          <p:nvPr/>
        </p:nvSpPr>
        <p:spPr>
          <a:xfrm>
            <a:off x="0" y="-5108"/>
            <a:ext cx="12192000" cy="769441"/>
          </a:xfrm>
          <a:prstGeom prst="rect">
            <a:avLst/>
          </a:prstGeom>
          <a:noFill/>
        </p:spPr>
        <p:txBody>
          <a:bodyPr wrap="square">
            <a:spAutoFit/>
          </a:bodyPr>
          <a:lstStyle/>
          <a:p>
            <a:pPr algn="ctr"/>
            <a:r>
              <a:rPr lang="it-IT" sz="4400" b="1" i="0" dirty="0">
                <a:solidFill>
                  <a:srgbClr val="002060"/>
                </a:solidFill>
                <a:effectLst/>
                <a:latin typeface="+mn-lt"/>
              </a:rPr>
              <a:t>Riforma Doganale </a:t>
            </a:r>
            <a:r>
              <a:rPr lang="it-IT" sz="4400" b="1" dirty="0">
                <a:solidFill>
                  <a:srgbClr val="002060"/>
                </a:solidFill>
              </a:rPr>
              <a:t>UE</a:t>
            </a:r>
            <a:r>
              <a:rPr lang="it-IT" sz="4400" b="1" i="0" dirty="0">
                <a:solidFill>
                  <a:srgbClr val="002060"/>
                </a:solidFill>
                <a:effectLst/>
                <a:latin typeface="+mn-lt"/>
              </a:rPr>
              <a:t>: le principali novità</a:t>
            </a:r>
            <a:endParaRPr lang="it-IT" sz="4400" dirty="0">
              <a:solidFill>
                <a:srgbClr val="002060"/>
              </a:solidFill>
            </a:endParaRPr>
          </a:p>
        </p:txBody>
      </p:sp>
      <p:pic>
        <p:nvPicPr>
          <p:cNvPr id="12" name="Elemento grafico 11" descr="Badge 4 con riempimento a tinta unita">
            <a:extLst>
              <a:ext uri="{FF2B5EF4-FFF2-40B4-BE49-F238E27FC236}">
                <a16:creationId xmlns:a16="http://schemas.microsoft.com/office/drawing/2014/main" id="{77957AC4-5A01-77D4-3934-9A103861D9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787" y="4986810"/>
            <a:ext cx="914400" cy="914400"/>
          </a:xfrm>
          <a:prstGeom prst="rect">
            <a:avLst/>
          </a:prstGeom>
        </p:spPr>
      </p:pic>
      <p:pic>
        <p:nvPicPr>
          <p:cNvPr id="18" name="Elemento grafico 17" descr="Badge con riempimento a tinta unita">
            <a:extLst>
              <a:ext uri="{FF2B5EF4-FFF2-40B4-BE49-F238E27FC236}">
                <a16:creationId xmlns:a16="http://schemas.microsoft.com/office/drawing/2014/main" id="{075AF939-B990-1364-B758-ADCB4680B0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850" y="2162822"/>
            <a:ext cx="914400" cy="914400"/>
          </a:xfrm>
          <a:prstGeom prst="rect">
            <a:avLst/>
          </a:prstGeom>
        </p:spPr>
      </p:pic>
      <p:pic>
        <p:nvPicPr>
          <p:cNvPr id="20" name="Elemento grafico 19" descr="Badge 3 con riempimento a tinta unita">
            <a:extLst>
              <a:ext uri="{FF2B5EF4-FFF2-40B4-BE49-F238E27FC236}">
                <a16:creationId xmlns:a16="http://schemas.microsoft.com/office/drawing/2014/main" id="{450E29E0-E50C-F25D-D992-2744F55C2F8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787" y="3556506"/>
            <a:ext cx="914400" cy="914400"/>
          </a:xfrm>
          <a:prstGeom prst="rect">
            <a:avLst/>
          </a:prstGeom>
        </p:spPr>
      </p:pic>
      <p:pic>
        <p:nvPicPr>
          <p:cNvPr id="22" name="Elemento grafico 21" descr="Badge 1 con riempimento a tinta unita">
            <a:extLst>
              <a:ext uri="{FF2B5EF4-FFF2-40B4-BE49-F238E27FC236}">
                <a16:creationId xmlns:a16="http://schemas.microsoft.com/office/drawing/2014/main" id="{0C8B8E74-E396-6B20-31F8-FA229CA022E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787" y="769216"/>
            <a:ext cx="914400" cy="914400"/>
          </a:xfrm>
          <a:prstGeom prst="rect">
            <a:avLst/>
          </a:prstGeom>
        </p:spPr>
      </p:pic>
      <p:sp>
        <p:nvSpPr>
          <p:cNvPr id="28" name="CasellaDiTesto 27">
            <a:extLst>
              <a:ext uri="{FF2B5EF4-FFF2-40B4-BE49-F238E27FC236}">
                <a16:creationId xmlns:a16="http://schemas.microsoft.com/office/drawing/2014/main" id="{C00F96A5-08E8-7830-E5CB-C2348653172E}"/>
              </a:ext>
            </a:extLst>
          </p:cNvPr>
          <p:cNvSpPr txBox="1"/>
          <p:nvPr/>
        </p:nvSpPr>
        <p:spPr>
          <a:xfrm>
            <a:off x="1211642" y="769216"/>
            <a:ext cx="10976294" cy="1015663"/>
          </a:xfrm>
          <a:prstGeom prst="rect">
            <a:avLst/>
          </a:prstGeom>
          <a:noFill/>
        </p:spPr>
        <p:txBody>
          <a:bodyPr wrap="square">
            <a:spAutoFit/>
          </a:bodyPr>
          <a:lstStyle/>
          <a:p>
            <a:pPr marR="0" lvl="0" algn="l"/>
            <a:r>
              <a:rPr lang="it-IT" sz="2000" b="1" i="0" dirty="0">
                <a:solidFill>
                  <a:srgbClr val="002060"/>
                </a:solidFill>
                <a:effectLst/>
                <a:latin typeface="Arial" panose="020B0604020202020204" pitchFamily="34" charset="0"/>
                <a:cs typeface="Arial" panose="020B0604020202020204" pitchFamily="34" charset="0"/>
              </a:rPr>
              <a:t>Maggiori responsabilità per l’e-commerce extra-UE</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Le piattaforme di commercio elettronico di Paesi extra UE saranno considerate importatori delle merci vendute nell’UE e saranno responsabili delle formalità doganali e del pagamento dei dazi.</a:t>
            </a:r>
          </a:p>
        </p:txBody>
      </p:sp>
      <p:sp>
        <p:nvSpPr>
          <p:cNvPr id="30" name="CasellaDiTesto 29">
            <a:extLst>
              <a:ext uri="{FF2B5EF4-FFF2-40B4-BE49-F238E27FC236}">
                <a16:creationId xmlns:a16="http://schemas.microsoft.com/office/drawing/2014/main" id="{5C781CF2-0744-89AE-4B28-D48D1B61E020}"/>
              </a:ext>
            </a:extLst>
          </p:cNvPr>
          <p:cNvSpPr txBox="1"/>
          <p:nvPr/>
        </p:nvSpPr>
        <p:spPr>
          <a:xfrm>
            <a:off x="1211640" y="1904480"/>
            <a:ext cx="10976296" cy="1631216"/>
          </a:xfrm>
          <a:prstGeom prst="rect">
            <a:avLst/>
          </a:prstGeom>
          <a:noFill/>
        </p:spPr>
        <p:txBody>
          <a:bodyPr wrap="square">
            <a:spAutoFit/>
          </a:bodyPr>
          <a:lstStyle/>
          <a:p>
            <a:pPr marR="0" lvl="0" algn="l"/>
            <a:r>
              <a:rPr lang="it-IT" sz="2000" b="1" i="0" dirty="0">
                <a:solidFill>
                  <a:srgbClr val="002060"/>
                </a:solidFill>
                <a:effectLst/>
                <a:latin typeface="Arial" panose="020B0604020202020204" pitchFamily="34" charset="0"/>
                <a:cs typeface="Arial" panose="020B0604020202020204" pitchFamily="34" charset="0"/>
              </a:rPr>
              <a:t>Stesso mercato, stesse regole</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Le piattaforme dovranno garantire che le merci commercializzate nell’UE rispettino le norme europee applicabili, non soltanto sotto il profilo doganale, ma anche in materia di sicurezza dei prodotti, etichettatura, tutela del consumatore, responsabilità, ambiente, sostenibilità e condizioni di lavoro lungo la filiera.</a:t>
            </a:r>
          </a:p>
        </p:txBody>
      </p:sp>
      <p:sp>
        <p:nvSpPr>
          <p:cNvPr id="32" name="CasellaDiTesto 31">
            <a:extLst>
              <a:ext uri="{FF2B5EF4-FFF2-40B4-BE49-F238E27FC236}">
                <a16:creationId xmlns:a16="http://schemas.microsoft.com/office/drawing/2014/main" id="{1FC1C8DB-69EA-6D30-7AB0-14C442601C34}"/>
              </a:ext>
            </a:extLst>
          </p:cNvPr>
          <p:cNvSpPr txBox="1"/>
          <p:nvPr/>
        </p:nvSpPr>
        <p:spPr>
          <a:xfrm>
            <a:off x="1211640" y="3655297"/>
            <a:ext cx="10980359" cy="1631216"/>
          </a:xfrm>
          <a:prstGeom prst="rect">
            <a:avLst/>
          </a:prstGeom>
          <a:noFill/>
        </p:spPr>
        <p:txBody>
          <a:bodyPr wrap="square">
            <a:spAutoFit/>
          </a:bodyPr>
          <a:lstStyle/>
          <a:p>
            <a:pPr marR="0" lvl="0" algn="l"/>
            <a:r>
              <a:rPr lang="it-IT" sz="2000" b="1" i="0" dirty="0">
                <a:solidFill>
                  <a:srgbClr val="002060"/>
                </a:solidFill>
                <a:effectLst/>
                <a:latin typeface="Arial" panose="020B0604020202020204" pitchFamily="34" charset="0"/>
                <a:cs typeface="Arial" panose="020B0604020202020204" pitchFamily="34" charset="0"/>
              </a:rPr>
              <a:t>Sanzioni per chi non rispetta le regole</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Il nuovo sistema prevede sanzioni più incisive per gli operatori e-commerce inadempienti. Nei casi più gravi potranno arrivare fino al 6% del valore annuo delle merci importate nell’anno precedente, oltre alla possibile perdita di privilegi doganali e a limitazioni dell’accesso alle piattaforme online.</a:t>
            </a:r>
          </a:p>
        </p:txBody>
      </p:sp>
      <p:sp>
        <p:nvSpPr>
          <p:cNvPr id="34" name="CasellaDiTesto 33">
            <a:extLst>
              <a:ext uri="{FF2B5EF4-FFF2-40B4-BE49-F238E27FC236}">
                <a16:creationId xmlns:a16="http://schemas.microsoft.com/office/drawing/2014/main" id="{D8946DF2-84AB-19D6-9F3F-82AC532204FE}"/>
              </a:ext>
            </a:extLst>
          </p:cNvPr>
          <p:cNvSpPr txBox="1"/>
          <p:nvPr/>
        </p:nvSpPr>
        <p:spPr>
          <a:xfrm>
            <a:off x="1211640" y="5098337"/>
            <a:ext cx="10976293" cy="1323439"/>
          </a:xfrm>
          <a:prstGeom prst="rect">
            <a:avLst/>
          </a:prstGeom>
          <a:noFill/>
        </p:spPr>
        <p:txBody>
          <a:bodyPr wrap="square">
            <a:spAutoFit/>
          </a:bodyPr>
          <a:lstStyle/>
          <a:p>
            <a:pPr marR="0" lvl="0" algn="l"/>
            <a:r>
              <a:rPr lang="it-IT" sz="2000" b="1" i="0" dirty="0">
                <a:solidFill>
                  <a:srgbClr val="002060"/>
                </a:solidFill>
                <a:effectLst/>
                <a:latin typeface="Arial" panose="020B0604020202020204" pitchFamily="34" charset="0"/>
                <a:cs typeface="Arial" panose="020B0604020202020204" pitchFamily="34" charset="0"/>
              </a:rPr>
              <a:t>Stop all’esenzione dai dazi sotto i 150 euro e nuovo dazio da 3 euro </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Viene superato il regime che consentiva l’ingresso nell’UE in esenzione dai dazi delle piccole spedizioni di valore inferiore a 150 euro. Dal 1° luglio 2026 è stato introdotto il nuovo dazio di 3 euro sulle categorie di merci contenute nei piccoli pacchi.</a:t>
            </a:r>
          </a:p>
        </p:txBody>
      </p:sp>
    </p:spTree>
    <p:extLst>
      <p:ext uri="{BB962C8B-B14F-4D97-AF65-F5344CB8AC3E}">
        <p14:creationId xmlns:p14="http://schemas.microsoft.com/office/powerpoint/2010/main" val="10001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2F574-1F2D-2CD5-C4FC-85731F8139D8}"/>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62A88D58-1F07-F62E-9B3C-8227CF814271}"/>
              </a:ext>
            </a:extLst>
          </p:cNvPr>
          <p:cNvSpPr txBox="1"/>
          <p:nvPr/>
        </p:nvSpPr>
        <p:spPr>
          <a:xfrm>
            <a:off x="18934" y="0"/>
            <a:ext cx="12192000" cy="769441"/>
          </a:xfrm>
          <a:prstGeom prst="rect">
            <a:avLst/>
          </a:prstGeom>
          <a:noFill/>
        </p:spPr>
        <p:txBody>
          <a:bodyPr wrap="square">
            <a:spAutoFit/>
          </a:bodyPr>
          <a:lstStyle/>
          <a:p>
            <a:pPr algn="ctr"/>
            <a:r>
              <a:rPr lang="it-IT" sz="4400" b="1" i="0" dirty="0">
                <a:solidFill>
                  <a:srgbClr val="002060"/>
                </a:solidFill>
                <a:effectLst/>
                <a:latin typeface="+mn-lt"/>
              </a:rPr>
              <a:t>Riforma doganale UE: le principali novità</a:t>
            </a:r>
            <a:endParaRPr lang="it-IT" sz="4400" dirty="0">
              <a:solidFill>
                <a:srgbClr val="002060"/>
              </a:solidFill>
            </a:endParaRPr>
          </a:p>
        </p:txBody>
      </p:sp>
      <p:pic>
        <p:nvPicPr>
          <p:cNvPr id="10" name="Elemento grafico 9" descr="Badge 8 con riempimento a tinta unita">
            <a:extLst>
              <a:ext uri="{FF2B5EF4-FFF2-40B4-BE49-F238E27FC236}">
                <a16:creationId xmlns:a16="http://schemas.microsoft.com/office/drawing/2014/main" id="{CAA8A14C-AEBE-C663-8F69-90BE5B736A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5359" y="4947401"/>
            <a:ext cx="914400" cy="914400"/>
          </a:xfrm>
          <a:prstGeom prst="rect">
            <a:avLst/>
          </a:prstGeom>
        </p:spPr>
      </p:pic>
      <p:pic>
        <p:nvPicPr>
          <p:cNvPr id="16" name="Elemento grafico 15" descr="Badge 6 con riempimento a tinta unita">
            <a:extLst>
              <a:ext uri="{FF2B5EF4-FFF2-40B4-BE49-F238E27FC236}">
                <a16:creationId xmlns:a16="http://schemas.microsoft.com/office/drawing/2014/main" id="{E7CBC41B-CF77-368B-825E-83A9B0D495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5359" y="1910406"/>
            <a:ext cx="914400" cy="914400"/>
          </a:xfrm>
          <a:prstGeom prst="rect">
            <a:avLst/>
          </a:prstGeom>
        </p:spPr>
      </p:pic>
      <p:pic>
        <p:nvPicPr>
          <p:cNvPr id="24" name="Elemento grafico 23" descr="Badge 7 con riempimento a tinta unita">
            <a:extLst>
              <a:ext uri="{FF2B5EF4-FFF2-40B4-BE49-F238E27FC236}">
                <a16:creationId xmlns:a16="http://schemas.microsoft.com/office/drawing/2014/main" id="{7B714873-BDC3-8F8E-23B1-6E5574AFBF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5359" y="3233845"/>
            <a:ext cx="914400" cy="914400"/>
          </a:xfrm>
          <a:prstGeom prst="rect">
            <a:avLst/>
          </a:prstGeom>
        </p:spPr>
      </p:pic>
      <p:pic>
        <p:nvPicPr>
          <p:cNvPr id="26" name="Elemento grafico 25" descr="Badge 5 con riempimento a tinta unita">
            <a:extLst>
              <a:ext uri="{FF2B5EF4-FFF2-40B4-BE49-F238E27FC236}">
                <a16:creationId xmlns:a16="http://schemas.microsoft.com/office/drawing/2014/main" id="{D3319FF3-2AF9-2027-680A-4C0C159BF6D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5798" y="773400"/>
            <a:ext cx="914400" cy="914400"/>
          </a:xfrm>
          <a:prstGeom prst="rect">
            <a:avLst/>
          </a:prstGeom>
        </p:spPr>
      </p:pic>
      <p:sp>
        <p:nvSpPr>
          <p:cNvPr id="4" name="CasellaDiTesto 3">
            <a:extLst>
              <a:ext uri="{FF2B5EF4-FFF2-40B4-BE49-F238E27FC236}">
                <a16:creationId xmlns:a16="http://schemas.microsoft.com/office/drawing/2014/main" id="{CC327474-AFF9-3BF7-3221-0DE117320A1E}"/>
              </a:ext>
            </a:extLst>
          </p:cNvPr>
          <p:cNvSpPr txBox="1"/>
          <p:nvPr/>
        </p:nvSpPr>
        <p:spPr>
          <a:xfrm>
            <a:off x="1215706" y="769441"/>
            <a:ext cx="10976294" cy="1015663"/>
          </a:xfrm>
          <a:prstGeom prst="rect">
            <a:avLst/>
          </a:prstGeom>
          <a:noFill/>
        </p:spPr>
        <p:txBody>
          <a:bodyPr wrap="square">
            <a:spAutoFit/>
          </a:bodyPr>
          <a:lstStyle/>
          <a:p>
            <a:pPr lvl="0"/>
            <a:r>
              <a:rPr lang="it-IT" sz="2000" b="1" i="0" dirty="0">
                <a:solidFill>
                  <a:srgbClr val="002060"/>
                </a:solidFill>
                <a:effectLst/>
                <a:latin typeface="Arial" panose="020B0604020202020204" pitchFamily="34" charset="0"/>
                <a:cs typeface="Arial" panose="020B0604020202020204" pitchFamily="34" charset="0"/>
              </a:rPr>
              <a:t>Nuova tassa europea di gestione sui piccoli pacchi</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Entro il 1° novembre 2026 sarà introdotta una nuova </a:t>
            </a:r>
            <a:r>
              <a:rPr lang="it-IT" sz="2000" b="0" i="0" dirty="0" err="1">
                <a:solidFill>
                  <a:srgbClr val="002060"/>
                </a:solidFill>
                <a:effectLst/>
                <a:latin typeface="Arial" panose="020B0604020202020204" pitchFamily="34" charset="0"/>
                <a:cs typeface="Arial" panose="020B0604020202020204" pitchFamily="34" charset="0"/>
              </a:rPr>
              <a:t>handling</a:t>
            </a:r>
            <a:r>
              <a:rPr lang="it-IT" sz="2000" b="0" i="0" dirty="0">
                <a:solidFill>
                  <a:srgbClr val="002060"/>
                </a:solidFill>
                <a:effectLst/>
                <a:latin typeface="Arial" panose="020B0604020202020204" pitchFamily="34" charset="0"/>
                <a:cs typeface="Arial" panose="020B0604020202020204" pitchFamily="34" charset="0"/>
              </a:rPr>
              <a:t> </a:t>
            </a:r>
            <a:r>
              <a:rPr lang="it-IT" sz="2000" b="0" i="0" dirty="0" err="1">
                <a:solidFill>
                  <a:srgbClr val="002060"/>
                </a:solidFill>
                <a:effectLst/>
                <a:latin typeface="Arial" panose="020B0604020202020204" pitchFamily="34" charset="0"/>
                <a:cs typeface="Arial" panose="020B0604020202020204" pitchFamily="34" charset="0"/>
              </a:rPr>
              <a:t>fee</a:t>
            </a:r>
            <a:r>
              <a:rPr lang="it-IT" sz="2000" b="0" i="0" dirty="0">
                <a:solidFill>
                  <a:srgbClr val="002060"/>
                </a:solidFill>
                <a:effectLst/>
                <a:latin typeface="Arial" panose="020B0604020202020204" pitchFamily="34" charset="0"/>
                <a:cs typeface="Arial" panose="020B0604020202020204" pitchFamily="34" charset="0"/>
              </a:rPr>
              <a:t> europea sulle piccole spedizioni provenienti dall’e-commerce. Il livello della tassa sarà stabilito dalla Commissione UE</a:t>
            </a:r>
          </a:p>
        </p:txBody>
      </p:sp>
      <p:sp>
        <p:nvSpPr>
          <p:cNvPr id="7" name="CasellaDiTesto 6">
            <a:extLst>
              <a:ext uri="{FF2B5EF4-FFF2-40B4-BE49-F238E27FC236}">
                <a16:creationId xmlns:a16="http://schemas.microsoft.com/office/drawing/2014/main" id="{A1C8FE44-C1B0-2D23-A6D0-50ED2FB02442}"/>
              </a:ext>
            </a:extLst>
          </p:cNvPr>
          <p:cNvSpPr txBox="1"/>
          <p:nvPr/>
        </p:nvSpPr>
        <p:spPr>
          <a:xfrm>
            <a:off x="1215706" y="1910406"/>
            <a:ext cx="10976294" cy="1323439"/>
          </a:xfrm>
          <a:prstGeom prst="rect">
            <a:avLst/>
          </a:prstGeom>
          <a:noFill/>
        </p:spPr>
        <p:txBody>
          <a:bodyPr wrap="square">
            <a:spAutoFit/>
          </a:bodyPr>
          <a:lstStyle/>
          <a:p>
            <a:pPr lvl="0"/>
            <a:r>
              <a:rPr lang="it-IT" sz="2000" b="1" i="0" dirty="0">
                <a:solidFill>
                  <a:srgbClr val="002060"/>
                </a:solidFill>
                <a:effectLst/>
                <a:latin typeface="Arial" panose="020B0604020202020204" pitchFamily="34" charset="0"/>
                <a:cs typeface="Arial" panose="020B0604020202020204" pitchFamily="34" charset="0"/>
              </a:rPr>
              <a:t>Nuova Autorità doganale europea</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Nasce una nuova Autorità doganale dell’UE, con sede a Lille, che inizierà le proprie attività nel 2027. Avrà il compito di coordinare la governance doganale, la gestione dei rischi e la cooperazione tra le autorità nazionali.</a:t>
            </a:r>
          </a:p>
        </p:txBody>
      </p:sp>
      <p:sp>
        <p:nvSpPr>
          <p:cNvPr id="9" name="CasellaDiTesto 8">
            <a:extLst>
              <a:ext uri="{FF2B5EF4-FFF2-40B4-BE49-F238E27FC236}">
                <a16:creationId xmlns:a16="http://schemas.microsoft.com/office/drawing/2014/main" id="{906E54AA-CB0B-601C-0BB8-C96E3A122D2B}"/>
              </a:ext>
            </a:extLst>
          </p:cNvPr>
          <p:cNvSpPr txBox="1"/>
          <p:nvPr/>
        </p:nvSpPr>
        <p:spPr>
          <a:xfrm>
            <a:off x="1215706" y="3233845"/>
            <a:ext cx="10976294" cy="1631216"/>
          </a:xfrm>
          <a:prstGeom prst="rect">
            <a:avLst/>
          </a:prstGeom>
          <a:noFill/>
        </p:spPr>
        <p:txBody>
          <a:bodyPr wrap="square">
            <a:spAutoFit/>
          </a:bodyPr>
          <a:lstStyle/>
          <a:p>
            <a:pPr lvl="0"/>
            <a:r>
              <a:rPr lang="it-IT" sz="2000" b="1" i="0" dirty="0">
                <a:solidFill>
                  <a:srgbClr val="002060"/>
                </a:solidFill>
                <a:effectLst/>
                <a:latin typeface="Arial" panose="020B0604020202020204" pitchFamily="34" charset="0"/>
                <a:cs typeface="Arial" panose="020B0604020202020204" pitchFamily="34" charset="0"/>
              </a:rPr>
              <a:t>Unico Centro doganale digitale europeo</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La riforma introduce una piattaforma digitale unica per importatori ed esportatori che consentirà maggiore tracciabilità delle merci; analisi più efficace dei rischi; controlli su spedizioni problematiche. L’utilizzo del nuovo sistema sarà obbligatorio per l’e-commerce dal 1° luglio 2028 e per tutti gli operatori dal 1° marzo 2034.</a:t>
            </a:r>
          </a:p>
        </p:txBody>
      </p:sp>
      <p:sp>
        <p:nvSpPr>
          <p:cNvPr id="13" name="CasellaDiTesto 12">
            <a:extLst>
              <a:ext uri="{FF2B5EF4-FFF2-40B4-BE49-F238E27FC236}">
                <a16:creationId xmlns:a16="http://schemas.microsoft.com/office/drawing/2014/main" id="{FBDC5EC3-F211-D0C6-74B7-656D443BD61B}"/>
              </a:ext>
            </a:extLst>
          </p:cNvPr>
          <p:cNvSpPr txBox="1"/>
          <p:nvPr/>
        </p:nvSpPr>
        <p:spPr>
          <a:xfrm>
            <a:off x="1215706" y="4947401"/>
            <a:ext cx="10674988" cy="1323439"/>
          </a:xfrm>
          <a:prstGeom prst="rect">
            <a:avLst/>
          </a:prstGeom>
          <a:noFill/>
        </p:spPr>
        <p:txBody>
          <a:bodyPr wrap="square">
            <a:spAutoFit/>
          </a:bodyPr>
          <a:lstStyle/>
          <a:p>
            <a:pPr marR="0" lvl="0" algn="l"/>
            <a:r>
              <a:rPr lang="it-IT" sz="2000" b="1" i="0" dirty="0">
                <a:solidFill>
                  <a:srgbClr val="002060"/>
                </a:solidFill>
                <a:effectLst/>
                <a:latin typeface="Arial" panose="020B0604020202020204" pitchFamily="34" charset="0"/>
                <a:cs typeface="Arial" panose="020B0604020202020204" pitchFamily="34" charset="0"/>
              </a:rPr>
              <a:t>Premiata l’affidabilità degli operatori</a:t>
            </a:r>
            <a:br>
              <a:rPr lang="it-IT" sz="2000" b="0" i="0" dirty="0">
                <a:solidFill>
                  <a:srgbClr val="002060"/>
                </a:solidFill>
                <a:effectLst/>
                <a:latin typeface="Arial" panose="020B0604020202020204" pitchFamily="34" charset="0"/>
                <a:cs typeface="Arial" panose="020B0604020202020204" pitchFamily="34" charset="0"/>
              </a:rPr>
            </a:br>
            <a:r>
              <a:rPr lang="it-IT" sz="2000" b="0" i="0" dirty="0">
                <a:solidFill>
                  <a:srgbClr val="002060"/>
                </a:solidFill>
                <a:effectLst/>
                <a:latin typeface="Arial" panose="020B0604020202020204" pitchFamily="34" charset="0"/>
                <a:cs typeface="Arial" panose="020B0604020202020204" pitchFamily="34" charset="0"/>
              </a:rPr>
              <a:t>Le imprese che garantiscono elevati livelli di trasparenza, completezza delle informazioni e conformità delle merci potranno beneficiare di procedure doganali semplificate, con risparmi di tempo e costi. </a:t>
            </a:r>
          </a:p>
        </p:txBody>
      </p:sp>
      <p:pic>
        <p:nvPicPr>
          <p:cNvPr id="17" name="Immagine 16">
            <a:extLst>
              <a:ext uri="{FF2B5EF4-FFF2-40B4-BE49-F238E27FC236}">
                <a16:creationId xmlns:a16="http://schemas.microsoft.com/office/drawing/2014/main" id="{9FACF31B-5CA5-1D4B-3591-C4832D9F0BDC}"/>
              </a:ext>
            </a:extLst>
          </p:cNvPr>
          <p:cNvPicPr>
            <a:picLocks noChangeAspect="1"/>
          </p:cNvPicPr>
          <p:nvPr/>
        </p:nvPicPr>
        <p:blipFill>
          <a:blip r:embed="rId6"/>
          <a:stretch>
            <a:fillRect/>
          </a:stretch>
        </p:blipFill>
        <p:spPr>
          <a:xfrm>
            <a:off x="7706453" y="6258998"/>
            <a:ext cx="4485547" cy="599002"/>
          </a:xfrm>
          <a:prstGeom prst="rect">
            <a:avLst/>
          </a:prstGeom>
        </p:spPr>
      </p:pic>
    </p:spTree>
    <p:extLst>
      <p:ext uri="{BB962C8B-B14F-4D97-AF65-F5344CB8AC3E}">
        <p14:creationId xmlns:p14="http://schemas.microsoft.com/office/powerpoint/2010/main" val="953592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0977C-1061-E3F5-F890-FE7AC547DE96}"/>
            </a:ext>
          </a:extLst>
        </p:cNvPr>
        <p:cNvGrpSpPr/>
        <p:nvPr/>
      </p:nvGrpSpPr>
      <p:grpSpPr>
        <a:xfrm>
          <a:off x="0" y="0"/>
          <a:ext cx="0" cy="0"/>
          <a:chOff x="0" y="0"/>
          <a:chExt cx="0" cy="0"/>
        </a:xfrm>
      </p:grpSpPr>
      <p:sp>
        <p:nvSpPr>
          <p:cNvPr id="6" name="CasellaDiTesto 5">
            <a:extLst>
              <a:ext uri="{FF2B5EF4-FFF2-40B4-BE49-F238E27FC236}">
                <a16:creationId xmlns:a16="http://schemas.microsoft.com/office/drawing/2014/main" id="{72005D4D-5F1F-7353-D1E4-47A0F244BCD2}"/>
              </a:ext>
            </a:extLst>
          </p:cNvPr>
          <p:cNvSpPr txBox="1"/>
          <p:nvPr/>
        </p:nvSpPr>
        <p:spPr>
          <a:xfrm>
            <a:off x="0" y="0"/>
            <a:ext cx="12192000" cy="769441"/>
          </a:xfrm>
          <a:prstGeom prst="rect">
            <a:avLst/>
          </a:prstGeom>
          <a:noFill/>
        </p:spPr>
        <p:txBody>
          <a:bodyPr wrap="square">
            <a:spAutoFit/>
          </a:bodyPr>
          <a:lstStyle/>
          <a:p>
            <a:pPr algn="ctr"/>
            <a:r>
              <a:rPr lang="it-IT" sz="4400" b="1" i="0" dirty="0">
                <a:solidFill>
                  <a:srgbClr val="002060"/>
                </a:solidFill>
                <a:effectLst/>
                <a:latin typeface="+mn-lt"/>
              </a:rPr>
              <a:t>Riforma Doganale UE: </a:t>
            </a:r>
            <a:r>
              <a:rPr lang="it-IT" sz="4400" b="1" i="1" dirty="0">
                <a:solidFill>
                  <a:srgbClr val="002060"/>
                </a:solidFill>
              </a:rPr>
              <a:t>i</a:t>
            </a:r>
            <a:r>
              <a:rPr lang="it-IT" sz="4400" b="1" i="1" dirty="0">
                <a:solidFill>
                  <a:srgbClr val="002060"/>
                </a:solidFill>
                <a:effectLst/>
                <a:latin typeface="+mn-lt"/>
              </a:rPr>
              <a:t>ter</a:t>
            </a:r>
            <a:r>
              <a:rPr lang="it-IT" sz="4400" b="1" i="0" dirty="0">
                <a:solidFill>
                  <a:srgbClr val="002060"/>
                </a:solidFill>
                <a:effectLst/>
                <a:latin typeface="+mn-lt"/>
              </a:rPr>
              <a:t> e prossime tappe</a:t>
            </a:r>
            <a:endParaRPr lang="it-IT" sz="4400" dirty="0">
              <a:solidFill>
                <a:srgbClr val="002060"/>
              </a:solidFill>
            </a:endParaRPr>
          </a:p>
        </p:txBody>
      </p:sp>
      <p:sp>
        <p:nvSpPr>
          <p:cNvPr id="4" name="CasellaDiTesto 3">
            <a:extLst>
              <a:ext uri="{FF2B5EF4-FFF2-40B4-BE49-F238E27FC236}">
                <a16:creationId xmlns:a16="http://schemas.microsoft.com/office/drawing/2014/main" id="{4C78238C-DC17-B9C1-E262-395FC5B923BE}"/>
              </a:ext>
            </a:extLst>
          </p:cNvPr>
          <p:cNvSpPr txBox="1"/>
          <p:nvPr/>
        </p:nvSpPr>
        <p:spPr>
          <a:xfrm>
            <a:off x="0" y="926188"/>
            <a:ext cx="11856203" cy="5632311"/>
          </a:xfrm>
          <a:prstGeom prst="rect">
            <a:avLst/>
          </a:prstGeom>
          <a:noFill/>
        </p:spPr>
        <p:txBody>
          <a:bodyPr wrap="square">
            <a:spAutoFit/>
          </a:bodyPr>
          <a:lstStyle/>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Maggio 2023</a:t>
            </a:r>
            <a:r>
              <a:rPr lang="it-IT" sz="2000" dirty="0">
                <a:solidFill>
                  <a:srgbClr val="002060"/>
                </a:solidFill>
                <a:latin typeface="Arial" panose="020B0604020202020204" pitchFamily="34" charset="0"/>
                <a:cs typeface="Arial" panose="020B0604020202020204" pitchFamily="34" charset="0"/>
              </a:rPr>
              <a:t>: 	</a:t>
            </a:r>
            <a:r>
              <a:rPr lang="it-IT" sz="2000" b="0" i="0" dirty="0">
                <a:solidFill>
                  <a:srgbClr val="002060"/>
                </a:solidFill>
                <a:effectLst/>
                <a:latin typeface="Arial" panose="020B0604020202020204" pitchFamily="34" charset="0"/>
                <a:cs typeface="Arial" panose="020B0604020202020204" pitchFamily="34" charset="0"/>
              </a:rPr>
              <a:t>proposta della Commissione europea per la riforma del Codice doganale dell’Unione.</a:t>
            </a:r>
          </a:p>
          <a:p>
            <a:pPr marL="2324100" marR="0" lvl="0" indent="-2324100" algn="l"/>
            <a:endParaRPr lang="it-IT" sz="2000" b="1" i="0" dirty="0">
              <a:solidFill>
                <a:srgbClr val="002060"/>
              </a:solidFill>
              <a:effectLst/>
              <a:latin typeface="Arial" panose="020B0604020202020204" pitchFamily="34" charset="0"/>
              <a:cs typeface="Arial" panose="020B0604020202020204" pitchFamily="34" charset="0"/>
            </a:endParaRPr>
          </a:p>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26 marzo 2026</a:t>
            </a:r>
            <a:r>
              <a:rPr lang="it-IT" sz="2000" b="0" i="0" dirty="0">
                <a:solidFill>
                  <a:srgbClr val="002060"/>
                </a:solidFill>
                <a:effectLst/>
                <a:latin typeface="Arial" panose="020B0604020202020204" pitchFamily="34" charset="0"/>
                <a:cs typeface="Arial" panose="020B0604020202020204" pitchFamily="34" charset="0"/>
              </a:rPr>
              <a:t>:	accordo politico provvisorio tra Consiglio e Parlamento europeo.</a:t>
            </a:r>
          </a:p>
          <a:p>
            <a:pPr marL="2324100" marR="0" lvl="0" indent="-2324100" algn="l"/>
            <a:endParaRPr lang="it-IT" sz="2000" dirty="0">
              <a:solidFill>
                <a:srgbClr val="002060"/>
              </a:solidFill>
              <a:latin typeface="Arial" panose="020B0604020202020204" pitchFamily="34" charset="0"/>
              <a:cs typeface="Arial" panose="020B0604020202020204" pitchFamily="34" charset="0"/>
            </a:endParaRPr>
          </a:p>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1° luglio 2026</a:t>
            </a:r>
            <a:r>
              <a:rPr lang="it-IT" sz="2000" b="0" i="0" dirty="0">
                <a:solidFill>
                  <a:srgbClr val="002060"/>
                </a:solidFill>
                <a:effectLst/>
                <a:latin typeface="Arial" panose="020B0604020202020204" pitchFamily="34" charset="0"/>
                <a:cs typeface="Arial" panose="020B0604020202020204" pitchFamily="34" charset="0"/>
              </a:rPr>
              <a:t>: 	introduzione del nuovo dazio di 3 euro sulle categorie di merci contenute nei piccoli pacchi di valore inferiore a 150 euro</a:t>
            </a:r>
          </a:p>
          <a:p>
            <a:pPr marL="2324100" marR="0" lvl="0" indent="-2324100" algn="l"/>
            <a:endParaRPr lang="it-IT" sz="2000" b="1" i="0" dirty="0">
              <a:solidFill>
                <a:srgbClr val="002060"/>
              </a:solidFill>
              <a:effectLst/>
              <a:latin typeface="Arial" panose="020B0604020202020204" pitchFamily="34" charset="0"/>
              <a:cs typeface="Arial" panose="020B0604020202020204" pitchFamily="34" charset="0"/>
            </a:endParaRPr>
          </a:p>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3 settembre 2026</a:t>
            </a:r>
            <a:r>
              <a:rPr lang="it-IT" sz="2000" b="0" i="0" dirty="0">
                <a:solidFill>
                  <a:srgbClr val="002060"/>
                </a:solidFill>
                <a:effectLst/>
                <a:latin typeface="Arial" panose="020B0604020202020204" pitchFamily="34" charset="0"/>
                <a:cs typeface="Arial" panose="020B0604020202020204" pitchFamily="34" charset="0"/>
              </a:rPr>
              <a:t>: 	approvazione definitiva da parte del Consiglio UE.</a:t>
            </a:r>
          </a:p>
          <a:p>
            <a:pPr marL="2324100" marR="0" lvl="0" indent="-2324100" algn="l"/>
            <a:endParaRPr lang="it-IT" sz="2000" b="1" i="0" dirty="0">
              <a:solidFill>
                <a:srgbClr val="002060"/>
              </a:solidFill>
              <a:effectLst/>
              <a:latin typeface="Arial" panose="020B0604020202020204" pitchFamily="34" charset="0"/>
              <a:cs typeface="Arial" panose="020B0604020202020204" pitchFamily="34" charset="0"/>
            </a:endParaRPr>
          </a:p>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Settembre 2026</a:t>
            </a:r>
            <a:r>
              <a:rPr lang="it-IT" sz="2000" b="0" i="0" dirty="0">
                <a:solidFill>
                  <a:srgbClr val="002060"/>
                </a:solidFill>
                <a:effectLst/>
                <a:latin typeface="Arial" panose="020B0604020202020204" pitchFamily="34" charset="0"/>
                <a:cs typeface="Arial" panose="020B0604020202020204" pitchFamily="34" charset="0"/>
              </a:rPr>
              <a:t>: 	prevista approvazione finale da parte del Parlamento europeo, prima della firma e della pubblicazione nella Gazzetta ufficiale dell’UE.</a:t>
            </a:r>
          </a:p>
          <a:p>
            <a:pPr marL="2324100" marR="0" lvl="0" indent="-2324100" algn="l"/>
            <a:endParaRPr lang="it-IT" sz="2000" dirty="0">
              <a:solidFill>
                <a:srgbClr val="002060"/>
              </a:solidFill>
              <a:latin typeface="Arial" panose="020B0604020202020204" pitchFamily="34" charset="0"/>
              <a:cs typeface="Arial" panose="020B0604020202020204" pitchFamily="34" charset="0"/>
            </a:endParaRPr>
          </a:p>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1° novembre 2026</a:t>
            </a:r>
            <a:r>
              <a:rPr lang="it-IT" sz="2000" b="0" i="0" dirty="0">
                <a:solidFill>
                  <a:srgbClr val="002060"/>
                </a:solidFill>
                <a:effectLst/>
                <a:latin typeface="Arial" panose="020B0604020202020204" pitchFamily="34" charset="0"/>
                <a:cs typeface="Arial" panose="020B0604020202020204" pitchFamily="34" charset="0"/>
              </a:rPr>
              <a:t>: prevista introduzione nuova tassa europea di gestione sulle piccole spedizioni.</a:t>
            </a:r>
          </a:p>
          <a:p>
            <a:pPr marL="2324100" marR="0" lvl="0" indent="-2324100" algn="l"/>
            <a:endParaRPr lang="it-IT" sz="2000" dirty="0">
              <a:solidFill>
                <a:srgbClr val="002060"/>
              </a:solidFill>
              <a:latin typeface="Arial" panose="020B0604020202020204" pitchFamily="34" charset="0"/>
              <a:cs typeface="Arial" panose="020B0604020202020204" pitchFamily="34" charset="0"/>
            </a:endParaRPr>
          </a:p>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1° luglio 2028</a:t>
            </a:r>
            <a:r>
              <a:rPr lang="it-IT" sz="2000" b="0" i="0" dirty="0">
                <a:solidFill>
                  <a:srgbClr val="002060"/>
                </a:solidFill>
                <a:effectLst/>
                <a:latin typeface="Arial" panose="020B0604020202020204" pitchFamily="34" charset="0"/>
                <a:cs typeface="Arial" panose="020B0604020202020204" pitchFamily="34" charset="0"/>
              </a:rPr>
              <a:t>: 	obbligo per gli operatori e-commerce di utilizzare il nuovo centro digitale doganale.</a:t>
            </a:r>
          </a:p>
          <a:p>
            <a:pPr marL="2324100" marR="0" lvl="0" indent="-2324100" algn="l"/>
            <a:endParaRPr lang="it-IT" sz="2000" dirty="0">
              <a:solidFill>
                <a:srgbClr val="002060"/>
              </a:solidFill>
              <a:latin typeface="Arial" panose="020B0604020202020204" pitchFamily="34" charset="0"/>
              <a:cs typeface="Arial" panose="020B0604020202020204" pitchFamily="34" charset="0"/>
            </a:endParaRPr>
          </a:p>
          <a:p>
            <a:pPr marL="2324100" marR="0" lvl="0" indent="-2324100" algn="l"/>
            <a:r>
              <a:rPr lang="it-IT" sz="2000" b="1" i="0" dirty="0">
                <a:solidFill>
                  <a:srgbClr val="002060"/>
                </a:solidFill>
                <a:effectLst/>
                <a:latin typeface="Arial" panose="020B0604020202020204" pitchFamily="34" charset="0"/>
                <a:cs typeface="Arial" panose="020B0604020202020204" pitchFamily="34" charset="0"/>
              </a:rPr>
              <a:t>1° marzo 2034</a:t>
            </a:r>
            <a:r>
              <a:rPr lang="it-IT" sz="2000" b="0" i="0" dirty="0">
                <a:solidFill>
                  <a:srgbClr val="002060"/>
                </a:solidFill>
                <a:effectLst/>
                <a:latin typeface="Arial" panose="020B0604020202020204" pitchFamily="34" charset="0"/>
                <a:cs typeface="Arial" panose="020B0604020202020204" pitchFamily="34" charset="0"/>
              </a:rPr>
              <a:t>: 	obbligo esteso a tutti gli operatori economici</a:t>
            </a:r>
          </a:p>
        </p:txBody>
      </p:sp>
      <p:pic>
        <p:nvPicPr>
          <p:cNvPr id="7" name="Immagine 6">
            <a:extLst>
              <a:ext uri="{FF2B5EF4-FFF2-40B4-BE49-F238E27FC236}">
                <a16:creationId xmlns:a16="http://schemas.microsoft.com/office/drawing/2014/main" id="{103536D9-0ED4-DC46-BB7C-5E998B77C878}"/>
              </a:ext>
            </a:extLst>
          </p:cNvPr>
          <p:cNvPicPr>
            <a:picLocks noChangeAspect="1"/>
          </p:cNvPicPr>
          <p:nvPr/>
        </p:nvPicPr>
        <p:blipFill>
          <a:blip r:embed="rId2"/>
          <a:stretch>
            <a:fillRect/>
          </a:stretch>
        </p:blipFill>
        <p:spPr>
          <a:xfrm>
            <a:off x="7706453" y="6258998"/>
            <a:ext cx="4485547" cy="599002"/>
          </a:xfrm>
          <a:prstGeom prst="rect">
            <a:avLst/>
          </a:prstGeom>
        </p:spPr>
      </p:pic>
    </p:spTree>
    <p:extLst>
      <p:ext uri="{BB962C8B-B14F-4D97-AF65-F5344CB8AC3E}">
        <p14:creationId xmlns:p14="http://schemas.microsoft.com/office/powerpoint/2010/main" val="223791524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TotalTime>
  <Words>731</Words>
  <Application>Microsoft Office PowerPoint</Application>
  <PresentationFormat>Widescreen</PresentationFormat>
  <Paragraphs>39</Paragraphs>
  <Slides>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vt:i4>
      </vt:variant>
    </vt:vector>
  </HeadingPairs>
  <TitlesOfParts>
    <vt:vector size="10" baseType="lpstr">
      <vt:lpstr>Aptos</vt:lpstr>
      <vt:lpstr>Aptos Display</vt:lpstr>
      <vt:lpstr>Arial</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massimo torti</dc:creator>
  <cp:lastModifiedBy>massimo torti</cp:lastModifiedBy>
  <cp:revision>1</cp:revision>
  <dcterms:created xsi:type="dcterms:W3CDTF">2026-09-04T12:14:48Z</dcterms:created>
  <dcterms:modified xsi:type="dcterms:W3CDTF">2026-09-04T13:05:45Z</dcterms:modified>
</cp:coreProperties>
</file>