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66"/>
    <a:srgbClr val="003399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CC5F9-2D52-4A15-BF64-70266C3F4041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5A52-8961-4665-B652-E6BCEA05CA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48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BEA9C-325B-4A13-953C-EF84482E1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D3C39F-798A-4A96-B1F2-473CE834E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A7AB44-37A1-424F-B15E-546D36FBC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FBAE2C-7E38-44E9-97CC-8E89A615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9B67B1-EFF5-4A3F-85B3-304B086A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83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B0AAB8-F796-4679-9AEC-7D0EB4C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EE51AE-567B-46F5-883F-92786944C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460198-F58A-426D-9BA0-F48C6271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B770A-6A36-4644-89DC-C08E548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82B3E-6C87-4D99-BF3E-B8750BAD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51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FF2C846-5748-4933-895B-83C675CC9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245F026-2DD9-40C9-80BD-6B2D99F6E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FE4B1E-FBDD-4525-9B28-12C813F0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874E57-62F6-4BA5-B5F8-1E9987D3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1DA1AA-3AC4-46DF-94D7-D16EB76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5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95CB6-04CE-46DC-AC2D-FD9F494C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876A5-3715-4EC0-9051-C3A41243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B736EF-09F3-49F3-99FE-C6DA974C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8D20DD-0881-462B-A9B2-9DD004BF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9EBCE0-C2D3-4401-858F-5D0689C0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78C2B-728A-4C94-96A1-A1F2E9AC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2ED1CA-B3C4-4CBC-ADBD-EDD080041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20C6C5-89D0-4705-8D98-00D28304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97F93-F79D-4793-859A-74FC6F3A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066ABA-1C16-4197-A384-53FC7185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6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BBD39-CD36-408B-98B6-B8AD7180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3144EB-E7DE-469A-8636-E762743F6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C3FE8D4-B606-4C02-B340-3BF3BE11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7E81D9-F437-482F-AB40-6615C33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29B187-6DF2-49DC-8B2B-631921B4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D93F68-3F4D-48D8-A2A3-605BE8E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44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FA271-85E9-4030-8D57-A915FE6A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D907E7-468A-46B8-ACD1-A8ED783D8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EA1A70-72FC-433D-9E57-8DF0B2464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9A7016-66EF-410C-AB9B-86BF2FC89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BE47FF5-C39E-4468-8F6A-F6FF4A0DE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236AC35-0F22-4683-8077-CAA337D3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86190-E9F2-4E02-A7B6-F16D98CA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D01A8F-E719-44FB-ADF2-AFE3F471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16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3E9DD-8AA3-4861-B24C-D24F05BE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C8D86A-0FBB-4D36-86E3-32931198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817F655-ED36-4857-B7BC-B8286EB0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CCE53B-D077-471F-81E3-79429CD3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4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6085EE-C907-433A-A00B-9E58FCE7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7B3C991-3D6E-42F1-9115-292EF701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18EFC7-E49E-4A5E-A397-1B8B1E2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6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A457E-F1FA-48C1-BE29-5158933E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FFCD7-B589-441B-86D7-CDE91A59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8B6437-2BE6-4524-9609-2FE5BB1D8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67C4B3-F04C-4F06-B518-7F83CA5EA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4B7AF3-16BB-4AB2-BE16-577D2ADAF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541DB2-3650-45A9-8CD9-C90D8987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30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1A010E-3BF8-478A-8A31-F6E987E3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6186F8-392C-4EDE-AC2A-7AAF91414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958469-3EB3-4794-B259-9972CC31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3F749B-CB3B-418A-AF33-CAE58735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55CA10-C231-496E-AE3A-2A97D046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26548C-2124-49D8-9200-58592A6D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9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E845B6-9A98-42F0-91D5-C4A4B5D8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EBD6A6-12CF-416E-9A2F-BB10FDC86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F74424-8204-4197-968A-7507381AA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92FE-1014-4684-A782-E0F47C019B00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71B3E-5BB6-4403-9153-565B940DD9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15581C-1E59-4081-B553-17110046A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A2E9D-AE78-4F18-99C5-C16DCCE97D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11818080-A1E5-432F-A5F4-27C8419FE21F}"/>
              </a:ext>
            </a:extLst>
          </p:cNvPr>
          <p:cNvSpPr/>
          <p:nvPr/>
        </p:nvSpPr>
        <p:spPr>
          <a:xfrm>
            <a:off x="182187" y="202703"/>
            <a:ext cx="11905011" cy="6542144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>
                <a:solidFill>
                  <a:schemeClr val="bg1"/>
                </a:solidFill>
                <a:latin typeface="Arial Black" panose="020B0A04020102020204" pitchFamily="34" charset="0"/>
              </a:rPr>
              <a:t>ààà</a:t>
            </a:r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BB405878-25ED-43E6-AA1C-65D1128FB942}"/>
              </a:ext>
            </a:extLst>
          </p:cNvPr>
          <p:cNvSpPr/>
          <p:nvPr/>
        </p:nvSpPr>
        <p:spPr>
          <a:xfrm>
            <a:off x="590843" y="411123"/>
            <a:ext cx="11087700" cy="1016488"/>
          </a:xfrm>
          <a:prstGeom prst="roundRect">
            <a:avLst/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FFA3F4-EA7C-4620-A1D4-F31BE89F3E00}"/>
              </a:ext>
            </a:extLst>
          </p:cNvPr>
          <p:cNvSpPr txBox="1"/>
          <p:nvPr/>
        </p:nvSpPr>
        <p:spPr>
          <a:xfrm>
            <a:off x="513457" y="505765"/>
            <a:ext cx="11177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  <a:latin typeface="Arial Black" panose="020B0A04020102020204" pitchFamily="34" charset="0"/>
              </a:rPr>
              <a:t>ENTRATA LIBERA-</a:t>
            </a:r>
            <a:r>
              <a:rPr lang="it-IT" sz="4400" i="1" dirty="0">
                <a:solidFill>
                  <a:schemeClr val="bg1"/>
                </a:solidFill>
                <a:latin typeface="Arial Black" panose="020B0A04020102020204" pitchFamily="34" charset="0"/>
              </a:rPr>
              <a:t>FREE ENTRANCE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BB083C7B-2175-4C4C-A258-879121B753D9}"/>
              </a:ext>
            </a:extLst>
          </p:cNvPr>
          <p:cNvSpPr/>
          <p:nvPr/>
        </p:nvSpPr>
        <p:spPr>
          <a:xfrm>
            <a:off x="548612" y="1522253"/>
            <a:ext cx="11413865" cy="3460865"/>
          </a:xfrm>
          <a:prstGeom prst="roundRect">
            <a:avLst/>
          </a:prstGeom>
          <a:solidFill>
            <a:srgbClr val="FF0000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97A0610-AD39-434C-8A33-4246E60B91E4}"/>
              </a:ext>
            </a:extLst>
          </p:cNvPr>
          <p:cNvSpPr txBox="1"/>
          <p:nvPr/>
        </p:nvSpPr>
        <p:spPr>
          <a:xfrm>
            <a:off x="784587" y="1522253"/>
            <a:ext cx="11018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algn="ctr"/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 SENSI DELLA NORMATIVA VIGENTE* PER L’ACCESSO A QUESTA ATTIVITÀ COMMERCIALE</a:t>
            </a:r>
            <a:r>
              <a:rPr lang="it-IT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LA GENTILE CLIENTELA È INVITATA A</a:t>
            </a: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4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INDOSSARE</a:t>
            </a:r>
            <a:r>
              <a:rPr lang="it-IT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UNA MASCHERINA CHIRURGICA O FFP2 </a:t>
            </a: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 MANTENERLA </a:t>
            </a:r>
            <a:r>
              <a:rPr lang="it-IT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ANCHE  DURANTE LE PROVE</a:t>
            </a: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 CAMERINO</a:t>
            </a:r>
            <a:r>
              <a:rPr lang="it-IT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</a:t>
            </a: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PLEASE DO WEAR A SURGICAL OR FFP2 FACE MASK. DO NOT REMOVE IT IN THE DRESSING ROOMS, THANK YOU. </a:t>
            </a:r>
            <a:endParaRPr lang="it-IT" b="1" i="1" dirty="0">
              <a:solidFill>
                <a:schemeClr val="accent1">
                  <a:lumMod val="60000"/>
                  <a:lumOff val="4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IGIENIZZARSI LE MANI </a:t>
            </a: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ALL’INGRESSO E PRIMA DI TOCCARE I PRODOTTI ESPOSTI - </a:t>
            </a:r>
            <a:r>
              <a:rPr lang="it-IT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PLEASE</a:t>
            </a:r>
            <a:r>
              <a:rPr lang="it-IT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SANITIZE YOUR HANDS UPON ENTRANCE AND BEFORE TOUCHING THE GOODS </a:t>
            </a:r>
          </a:p>
          <a:p>
            <a:pPr marL="457200" indent="-457200">
              <a:buFont typeface="+mj-lt"/>
              <a:buAutoNum type="arabicPeriod"/>
            </a:pPr>
            <a:r>
              <a:rPr lang="it-IT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MANTENERE LA </a:t>
            </a: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DISTANZA</a:t>
            </a:r>
            <a:r>
              <a:rPr lang="it-IT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INTERPERSONALE DI </a:t>
            </a:r>
            <a:r>
              <a:rPr lang="it-IT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 METRO</a:t>
            </a:r>
            <a:r>
              <a:rPr lang="it-IT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- </a:t>
            </a:r>
            <a:r>
              <a:rPr lang="it-IT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PLEASE MANTAIN SOCIAL DISTANCING, K</a:t>
            </a: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EEPING AL LEAST 1 mt AWAY FROM OTHER PEOPLE</a:t>
            </a: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it-IT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* DECRETO-LEGGE 24 marzo 2022, n. 24  «Disposizioni </a:t>
            </a:r>
            <a:r>
              <a:rPr lang="it-IT" sz="1000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ure</a:t>
            </a:r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genti per il superamento delle misure di contrasto alla diffusione dell’epidemia da COVID-</a:t>
            </a:r>
          </a:p>
          <a:p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  19, in conseguenza della cessazione dello stato di emergenza» e «Linee Guida per la ripresa delle attività economiche e sociali (Ordinanza </a:t>
            </a:r>
          </a:p>
          <a:p>
            <a:r>
              <a:rPr lang="it-IT" sz="1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  Ministero della Salute del 01/04/2022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61A797BC-6CE2-4BB6-A44D-761C44116230}"/>
              </a:ext>
            </a:extLst>
          </p:cNvPr>
          <p:cNvSpPr/>
          <p:nvPr/>
        </p:nvSpPr>
        <p:spPr>
          <a:xfrm>
            <a:off x="3428410" y="5089033"/>
            <a:ext cx="4890995" cy="1077761"/>
          </a:xfrm>
          <a:prstGeom prst="roundRect">
            <a:avLst/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700" dirty="0">
                <a:solidFill>
                  <a:schemeClr val="bg1"/>
                </a:solidFill>
                <a:latin typeface="Arial Black" panose="020B0A04020102020204" pitchFamily="34" charset="0"/>
              </a:rPr>
              <a:t>IN QUESTA ATTIVITÀ SONO AMMESSE CONTEMPORANEAMENTE…</a:t>
            </a:r>
          </a:p>
          <a:p>
            <a:pPr algn="ctr"/>
            <a:r>
              <a:rPr lang="en-US" sz="17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ACCESS ALLOWED TO THE NUMBER OF PEOPLE INDICATED ABOVE</a:t>
            </a:r>
            <a:endParaRPr lang="it-IT" sz="1700" dirty="0">
              <a:solidFill>
                <a:schemeClr val="accent1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4" name="Immagine 63">
            <a:extLst>
              <a:ext uri="{FF2B5EF4-FFF2-40B4-BE49-F238E27FC236}">
                <a16:creationId xmlns:a16="http://schemas.microsoft.com/office/drawing/2014/main" id="{8B946EFA-2327-4A37-B1D6-1C1F37C36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7" y="5198676"/>
            <a:ext cx="2772227" cy="1062536"/>
          </a:xfrm>
          <a:prstGeom prst="rect">
            <a:avLst/>
          </a:prstGeom>
        </p:spPr>
      </p:pic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0A9D1314-1D2C-450D-9276-1836B6E5521A}"/>
              </a:ext>
            </a:extLst>
          </p:cNvPr>
          <p:cNvSpPr/>
          <p:nvPr/>
        </p:nvSpPr>
        <p:spPr>
          <a:xfrm>
            <a:off x="8501526" y="5079008"/>
            <a:ext cx="3301407" cy="1067851"/>
          </a:xfrm>
          <a:prstGeom prst="roundRect">
            <a:avLst>
              <a:gd name="adj" fmla="val 30206"/>
            </a:avLst>
          </a:prstGeom>
          <a:solidFill>
            <a:srgbClr val="000066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dirty="0">
                <a:solidFill>
                  <a:schemeClr val="bg1"/>
                </a:solidFill>
                <a:latin typeface="Arial Black" panose="020B0A04020102020204" pitchFamily="34" charset="0"/>
              </a:rPr>
              <a:t>N. PERSONE</a:t>
            </a:r>
          </a:p>
          <a:p>
            <a:r>
              <a:rPr lang="it-IT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PEOPLE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5AFF6D68-13A9-4786-B83D-9601B67D82C9}"/>
              </a:ext>
            </a:extLst>
          </p:cNvPr>
          <p:cNvSpPr/>
          <p:nvPr/>
        </p:nvSpPr>
        <p:spPr>
          <a:xfrm>
            <a:off x="10566100" y="5150961"/>
            <a:ext cx="1112443" cy="900631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C40160FA-37B1-4622-9F92-24450C69D781}"/>
              </a:ext>
            </a:extLst>
          </p:cNvPr>
          <p:cNvSpPr/>
          <p:nvPr/>
        </p:nvSpPr>
        <p:spPr>
          <a:xfrm>
            <a:off x="3428411" y="6334013"/>
            <a:ext cx="7898720" cy="318131"/>
          </a:xfrm>
          <a:prstGeom prst="roundRect">
            <a:avLst/>
          </a:prstGeom>
          <a:solidFill>
            <a:schemeClr val="bg1"/>
          </a:solidFill>
          <a:ln w="222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C695A9B-35A3-43A0-844F-1587AEB851E2}"/>
              </a:ext>
            </a:extLst>
          </p:cNvPr>
          <p:cNvSpPr txBox="1"/>
          <p:nvPr/>
        </p:nvSpPr>
        <p:spPr>
          <a:xfrm>
            <a:off x="3428410" y="6334013"/>
            <a:ext cx="77165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solidFill>
                  <a:srgbClr val="003366"/>
                </a:solidFill>
                <a:latin typeface="Arial Black" panose="020B0A04020102020204" pitchFamily="34" charset="0"/>
              </a:rPr>
              <a:t>SI RINGRAZIA PER LA COLLABORAZIONE </a:t>
            </a:r>
            <a:r>
              <a:rPr lang="en-US" sz="13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THANK YOU FOR YOUR COOPERATION</a:t>
            </a:r>
            <a:endParaRPr lang="it-IT" sz="1300" dirty="0">
              <a:solidFill>
                <a:schemeClr val="accent1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8A4FEF8-C749-448B-AAA7-6AE82ABD4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3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195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Tetesi</dc:creator>
  <cp:lastModifiedBy>Luca Tetesi</cp:lastModifiedBy>
  <cp:revision>17</cp:revision>
  <cp:lastPrinted>2022-04-05T13:35:22Z</cp:lastPrinted>
  <dcterms:created xsi:type="dcterms:W3CDTF">2022-01-11T10:47:12Z</dcterms:created>
  <dcterms:modified xsi:type="dcterms:W3CDTF">2022-04-05T14:31:53Z</dcterms:modified>
</cp:coreProperties>
</file>