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EBEA9C-325B-4A13-953C-EF84482E1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D3C39F-798A-4A96-B1F2-473CE834E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A7AB44-37A1-424F-B15E-546D36FB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FBAE2C-7E38-44E9-97CC-8E89A615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9B67B1-EFF5-4A3F-85B3-304B086A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83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B0AAB8-F796-4679-9AEC-7D0EB4C0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EE51AE-567B-46F5-883F-92786944C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460198-F58A-426D-9BA0-F48C6271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BB770A-6A36-4644-89DC-C08E548C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982B3E-6C87-4D99-BF3E-B8750BAD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51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FF2C846-5748-4933-895B-83C675CC9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245F026-2DD9-40C9-80BD-6B2D99F6E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FE4B1E-FBDD-4525-9B28-12C813F0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874E57-62F6-4BA5-B5F8-1E9987D3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1DA1AA-3AC4-46DF-94D7-D16EB76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57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095CB6-04CE-46DC-AC2D-FD9F494C2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E876A5-3715-4EC0-9051-C3A412434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B736EF-09F3-49F3-99FE-C6DA974C5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8D20DD-0881-462B-A9B2-9DD004BF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9EBCE0-C2D3-4401-858F-5D0689C05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9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D78C2B-728A-4C94-96A1-A1F2E9AC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2ED1CA-B3C4-4CBC-ADBD-EDD080041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20C6C5-89D0-4705-8D98-00D28304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497F93-F79D-4793-859A-74FC6F3A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066ABA-1C16-4197-A384-53FC7185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06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ABBD39-CD36-408B-98B6-B8AD7180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3144EB-E7DE-469A-8636-E762743F6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3FE8D4-B606-4C02-B340-3BF3BE11B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7E81D9-F437-482F-AB40-6615C336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29B187-6DF2-49DC-8B2B-631921B4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D93F68-3F4D-48D8-A2A3-605BE8E9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44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FA271-85E9-4030-8D57-A915FE6A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D907E7-468A-46B8-ACD1-A8ED783D8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EA1A70-72FC-433D-9E57-8DF0B2464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B9A7016-66EF-410C-AB9B-86BF2FC89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BE47FF5-C39E-4468-8F6A-F6FF4A0DE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236AC35-0F22-4683-8077-CAA337D3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D86190-E9F2-4E02-A7B6-F16D98CA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CD01A8F-E719-44FB-ADF2-AFE3F471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16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F3E9DD-8AA3-4861-B24C-D24F05BE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5C8D86A-0FBB-4D36-86E3-32931198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817F655-ED36-4857-B7BC-B8286EB0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CCE53B-D077-471F-81E3-79429CD3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4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C6085EE-C907-433A-A00B-9E58FCE7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7B3C991-3D6E-42F1-9115-292EF701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18EFC7-E49E-4A5E-A397-1B8B1E20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64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BA457E-F1FA-48C1-BE29-5158933E2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4FFCD7-B589-441B-86D7-CDE91A598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8B6437-2BE6-4524-9609-2FE5BB1D8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67C4B3-F04C-4F06-B518-7F83CA5EA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4B7AF3-16BB-4AB2-BE16-577D2ADA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541DB2-3650-45A9-8CD9-C90D8987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30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1A010E-3BF8-478A-8A31-F6E987E3B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A6186F8-392C-4EDE-AC2A-7AAF91414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958469-3EB3-4794-B259-9972CC310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3F749B-CB3B-418A-AF33-CAE58735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55CA10-C231-496E-AE3A-2A97D046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26548C-2124-49D8-9200-58592A6D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90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E845B6-9A98-42F0-91D5-C4A4B5D8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EBD6A6-12CF-416E-9A2F-BB10FDC86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F74424-8204-4197-968A-7507381AA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192FE-1014-4684-A782-E0F47C019B00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71B3E-5BB6-4403-9153-565B940DD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15581C-1E59-4081-B553-17110046A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A2E9D-AE78-4F18-99C5-C16DCCE97D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8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3811581-445B-4348-A711-125555328948}"/>
              </a:ext>
            </a:extLst>
          </p:cNvPr>
          <p:cNvSpPr txBox="1"/>
          <p:nvPr/>
        </p:nvSpPr>
        <p:spPr>
          <a:xfrm>
            <a:off x="4304714" y="89688"/>
            <a:ext cx="788728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OBBLIGO </a:t>
            </a:r>
            <a:r>
              <a:rPr lang="it-IT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GREEN PASS «RAFFORZATO</a:t>
            </a:r>
            <a:r>
              <a:rPr lang="it-IT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(rilasciato dopo il completamento del ciclo vaccinale o la guarigione) per: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alberghi e strutture ricettive;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feste conseguenti alle cerimonie civili o religiose;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sagre e fiere;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centri congressi;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servizi di ristorazione all’aperto;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impianti di risalita con finalità turistico-commerciale anche se ubicati in comprensori sciistici;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Palestre, piscine, centri natatori, sport di squadra e centri benessere anche all’aperto;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centro culturali, centro sociali e ricreativi per le attività all’aperto.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utti i mezzi di trasporto compreso il trasporto pubblico locale o regionale</a:t>
            </a:r>
            <a:r>
              <a:rPr lang="it-IT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E885ABF-0A5C-4920-9FAC-69FB942DD5EC}"/>
              </a:ext>
            </a:extLst>
          </p:cNvPr>
          <p:cNvSpPr txBox="1"/>
          <p:nvPr/>
        </p:nvSpPr>
        <p:spPr>
          <a:xfrm>
            <a:off x="-1" y="22981"/>
            <a:ext cx="39518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3300"/>
                </a:solidFill>
                <a:latin typeface="AR DESTINE" panose="02000000000000000000" pitchFamily="2" charset="0"/>
              </a:rPr>
              <a:t>GREEN PASS </a:t>
            </a:r>
          </a:p>
          <a:p>
            <a:pPr algn="ctr"/>
            <a:r>
              <a:rPr lang="it-IT" sz="2800" b="1" dirty="0">
                <a:solidFill>
                  <a:srgbClr val="003300"/>
                </a:solidFill>
                <a:latin typeface="AR DESTINE" panose="02000000000000000000" pitchFamily="2" charset="0"/>
              </a:rPr>
              <a:t>TUTTE LE SCADENZE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BCECA6-9010-4109-90B6-4D7A92749CBD}"/>
              </a:ext>
            </a:extLst>
          </p:cNvPr>
          <p:cNvSpPr txBox="1"/>
          <p:nvPr/>
        </p:nvSpPr>
        <p:spPr>
          <a:xfrm>
            <a:off x="280183" y="1660234"/>
            <a:ext cx="3475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 10 GENNAIO 2022 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9E758-5E78-4269-A6A7-AC568774FB67}"/>
              </a:ext>
            </a:extLst>
          </p:cNvPr>
          <p:cNvSpPr txBox="1"/>
          <p:nvPr/>
        </p:nvSpPr>
        <p:spPr>
          <a:xfrm>
            <a:off x="277824" y="3761147"/>
            <a:ext cx="6731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20 GENNAIO 2022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7DF772E-E395-40A1-85AC-D278B0D8A253}"/>
              </a:ext>
            </a:extLst>
          </p:cNvPr>
          <p:cNvSpPr txBox="1"/>
          <p:nvPr/>
        </p:nvSpPr>
        <p:spPr>
          <a:xfrm>
            <a:off x="4302354" y="3756208"/>
            <a:ext cx="788728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OBBLIGO</a:t>
            </a:r>
            <a:r>
              <a:rPr lang="it-IT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GREEN PASS «BASE</a:t>
            </a:r>
            <a:r>
              <a:rPr lang="it-IT" sz="1600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it-IT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(rilasciato dopo il completamento del ciclo vaccinale o la guarigione o da tampone antigenico o molecolare negativo)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l’accesso ai </a:t>
            </a:r>
            <a:r>
              <a:rPr lang="it-IT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servizi alla persona </a:t>
            </a:r>
            <a:r>
              <a:rPr lang="it-IT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(es. parrucchieri; estetisti; </a:t>
            </a:r>
            <a:r>
              <a:rPr lang="it-IT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sartorie</a:t>
            </a:r>
            <a:r>
              <a:rPr lang="it-IT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lavanderie)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1E7B152-7FF8-4DAD-B772-AEFE76C19A12}"/>
              </a:ext>
            </a:extLst>
          </p:cNvPr>
          <p:cNvSpPr txBox="1"/>
          <p:nvPr/>
        </p:nvSpPr>
        <p:spPr>
          <a:xfrm>
            <a:off x="277824" y="4590439"/>
            <a:ext cx="30854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 1° FEBBRAIO 2022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713B911-095F-45D0-8E43-D351555F8EE3}"/>
              </a:ext>
            </a:extLst>
          </p:cNvPr>
          <p:cNvSpPr txBox="1"/>
          <p:nvPr/>
        </p:nvSpPr>
        <p:spPr>
          <a:xfrm>
            <a:off x="4299996" y="4561485"/>
            <a:ext cx="782398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OBBLIGO</a:t>
            </a:r>
            <a:r>
              <a:rPr lang="it-IT" sz="1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VACCINO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PER GLI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ULTRACINQUANTENNI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VALIDITA’ </a:t>
            </a:r>
            <a:r>
              <a:rPr lang="it-IT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PASS TERZA DOSE</a:t>
            </a:r>
            <a:r>
              <a:rPr lang="it-IT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PASSA </a:t>
            </a:r>
            <a:r>
              <a:rPr lang="it-IT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9 A 6 MESI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OBBLIGO </a:t>
            </a:r>
            <a:r>
              <a:rPr lang="it-IT" sz="1800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GREEN PASS «BASE»</a:t>
            </a:r>
            <a:r>
              <a:rPr lang="it-IT" sz="18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l’accesso a pubblici uffici, servizi postali, bancari e finanziari, </a:t>
            </a:r>
            <a:r>
              <a:rPr lang="it-IT" sz="1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ATTIVITA’ COMMERCIALI </a:t>
            </a:r>
            <a:r>
              <a:rPr lang="it-IT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 essenziali e primarie della persona (che saranno individuate con dpcm da adottarsi entro 15 giorni dall’8 di gennaio 2022)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9430FD9-C04A-457A-9DC5-1FDA0B75FAE8}"/>
              </a:ext>
            </a:extLst>
          </p:cNvPr>
          <p:cNvSpPr txBox="1"/>
          <p:nvPr/>
        </p:nvSpPr>
        <p:spPr>
          <a:xfrm>
            <a:off x="277824" y="6255624"/>
            <a:ext cx="35907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 15 FEBBRAIO 2022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E319F9A-F922-4FE8-849D-5B2379F29D13}"/>
              </a:ext>
            </a:extLst>
          </p:cNvPr>
          <p:cNvSpPr txBox="1"/>
          <p:nvPr/>
        </p:nvSpPr>
        <p:spPr>
          <a:xfrm>
            <a:off x="4302355" y="6255624"/>
            <a:ext cx="7887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OBBLIGO</a:t>
            </a:r>
            <a:r>
              <a:rPr lang="it-IT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GREEN PASS «RAFFORZATO</a:t>
            </a:r>
            <a:r>
              <a:rPr lang="it-IT" sz="18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it-IT" sz="1800" b="1" i="0" dirty="0">
                <a:solidFill>
                  <a:srgbClr val="00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 lavoratori ultracinquantenni del settore privato e pubblico 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FDF966B0-5305-4ECF-A1B1-3156840979A6}"/>
              </a:ext>
            </a:extLst>
          </p:cNvPr>
          <p:cNvCxnSpPr>
            <a:cxnSpLocks/>
          </p:cNvCxnSpPr>
          <p:nvPr/>
        </p:nvCxnSpPr>
        <p:spPr>
          <a:xfrm flipV="1">
            <a:off x="3207434" y="846558"/>
            <a:ext cx="1158214" cy="9541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5FD69607-0699-4BD8-94B9-6A0B48BCE8C2}"/>
              </a:ext>
            </a:extLst>
          </p:cNvPr>
          <p:cNvCxnSpPr>
            <a:cxnSpLocks/>
          </p:cNvCxnSpPr>
          <p:nvPr/>
        </p:nvCxnSpPr>
        <p:spPr>
          <a:xfrm flipV="1">
            <a:off x="3207433" y="1176997"/>
            <a:ext cx="1158239" cy="623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CCD9BAA0-5EF2-4F8A-A126-5177593AFC38}"/>
              </a:ext>
            </a:extLst>
          </p:cNvPr>
          <p:cNvCxnSpPr>
            <a:cxnSpLocks/>
          </p:cNvCxnSpPr>
          <p:nvPr/>
        </p:nvCxnSpPr>
        <p:spPr>
          <a:xfrm flipV="1">
            <a:off x="3207432" y="1400555"/>
            <a:ext cx="1158239" cy="4001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D832FC59-BF01-4990-B7A1-D16EEE1B5CAF}"/>
              </a:ext>
            </a:extLst>
          </p:cNvPr>
          <p:cNvCxnSpPr>
            <a:cxnSpLocks/>
          </p:cNvCxnSpPr>
          <p:nvPr/>
        </p:nvCxnSpPr>
        <p:spPr>
          <a:xfrm flipV="1">
            <a:off x="3207431" y="1634197"/>
            <a:ext cx="1097279" cy="166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873E27CB-2C81-46CC-8EF3-B065E252F18F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3207428" y="1800665"/>
            <a:ext cx="1097286" cy="135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354611E6-DC32-40CE-B807-7839F6291AF0}"/>
              </a:ext>
            </a:extLst>
          </p:cNvPr>
          <p:cNvCxnSpPr>
            <a:cxnSpLocks/>
          </p:cNvCxnSpPr>
          <p:nvPr/>
        </p:nvCxnSpPr>
        <p:spPr>
          <a:xfrm>
            <a:off x="3207425" y="1800665"/>
            <a:ext cx="1158239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009978B1-2FDA-4535-B30E-EC2233049153}"/>
              </a:ext>
            </a:extLst>
          </p:cNvPr>
          <p:cNvCxnSpPr>
            <a:cxnSpLocks/>
          </p:cNvCxnSpPr>
          <p:nvPr/>
        </p:nvCxnSpPr>
        <p:spPr>
          <a:xfrm>
            <a:off x="3207417" y="1786597"/>
            <a:ext cx="1097293" cy="9003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7AD32EAF-10E5-4CFB-A3EC-31460075F3FA}"/>
              </a:ext>
            </a:extLst>
          </p:cNvPr>
          <p:cNvCxnSpPr>
            <a:cxnSpLocks/>
          </p:cNvCxnSpPr>
          <p:nvPr/>
        </p:nvCxnSpPr>
        <p:spPr>
          <a:xfrm>
            <a:off x="3207409" y="1800665"/>
            <a:ext cx="1158239" cy="14489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B1E77A6D-9115-4048-9729-226FCC291E4D}"/>
              </a:ext>
            </a:extLst>
          </p:cNvPr>
          <p:cNvCxnSpPr>
            <a:cxnSpLocks/>
          </p:cNvCxnSpPr>
          <p:nvPr/>
        </p:nvCxnSpPr>
        <p:spPr>
          <a:xfrm>
            <a:off x="3207393" y="1800665"/>
            <a:ext cx="1158255" cy="17865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E869D735-CEC4-45FA-A615-EFCFC74EEAA2}"/>
              </a:ext>
            </a:extLst>
          </p:cNvPr>
          <p:cNvCxnSpPr>
            <a:cxnSpLocks/>
          </p:cNvCxnSpPr>
          <p:nvPr/>
        </p:nvCxnSpPr>
        <p:spPr>
          <a:xfrm>
            <a:off x="3385600" y="3916183"/>
            <a:ext cx="9143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6812692-0D85-4B1E-857F-696857158164}"/>
              </a:ext>
            </a:extLst>
          </p:cNvPr>
          <p:cNvCxnSpPr>
            <a:cxnSpLocks/>
          </p:cNvCxnSpPr>
          <p:nvPr/>
        </p:nvCxnSpPr>
        <p:spPr>
          <a:xfrm>
            <a:off x="3385600" y="4769598"/>
            <a:ext cx="9143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Immagine 63">
            <a:extLst>
              <a:ext uri="{FF2B5EF4-FFF2-40B4-BE49-F238E27FC236}">
                <a16:creationId xmlns:a16="http://schemas.microsoft.com/office/drawing/2014/main" id="{8B946EFA-2327-4A37-B1D6-1C1F37C366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633" y="221832"/>
            <a:ext cx="3075367" cy="1178723"/>
          </a:xfrm>
          <a:prstGeom prst="rect">
            <a:avLst/>
          </a:prstGeom>
        </p:spPr>
      </p:pic>
      <p:cxnSp>
        <p:nvCxnSpPr>
          <p:cNvPr id="65" name="Connettore 2 64">
            <a:extLst>
              <a:ext uri="{FF2B5EF4-FFF2-40B4-BE49-F238E27FC236}">
                <a16:creationId xmlns:a16="http://schemas.microsoft.com/office/drawing/2014/main" id="{979B6FDD-727C-48F0-9C99-F4057984D7A6}"/>
              </a:ext>
            </a:extLst>
          </p:cNvPr>
          <p:cNvCxnSpPr>
            <a:cxnSpLocks/>
          </p:cNvCxnSpPr>
          <p:nvPr/>
        </p:nvCxnSpPr>
        <p:spPr>
          <a:xfrm>
            <a:off x="3380923" y="6455679"/>
            <a:ext cx="9143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347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 DESTINE</vt:lpstr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Tetesi</dc:creator>
  <cp:lastModifiedBy>Luca Tetesi</cp:lastModifiedBy>
  <cp:revision>3</cp:revision>
  <cp:lastPrinted>2022-01-11T10:51:07Z</cp:lastPrinted>
  <dcterms:created xsi:type="dcterms:W3CDTF">2022-01-11T10:47:12Z</dcterms:created>
  <dcterms:modified xsi:type="dcterms:W3CDTF">2022-01-20T12:24:40Z</dcterms:modified>
</cp:coreProperties>
</file>